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2" r:id="rId1"/>
  </p:sldMasterIdLst>
  <p:notesMasterIdLst>
    <p:notesMasterId r:id="rId22"/>
  </p:notesMasterIdLst>
  <p:sldIdLst>
    <p:sldId id="256" r:id="rId2"/>
    <p:sldId id="264" r:id="rId3"/>
    <p:sldId id="265" r:id="rId4"/>
    <p:sldId id="267" r:id="rId5"/>
    <p:sldId id="268" r:id="rId6"/>
    <p:sldId id="269" r:id="rId7"/>
    <p:sldId id="276" r:id="rId8"/>
    <p:sldId id="277" r:id="rId9"/>
    <p:sldId id="271" r:id="rId10"/>
    <p:sldId id="272" r:id="rId11"/>
    <p:sldId id="273" r:id="rId12"/>
    <p:sldId id="274" r:id="rId13"/>
    <p:sldId id="275" r:id="rId14"/>
    <p:sldId id="258" r:id="rId15"/>
    <p:sldId id="266" r:id="rId16"/>
    <p:sldId id="259" r:id="rId17"/>
    <p:sldId id="260" r:id="rId18"/>
    <p:sldId id="261" r:id="rId19"/>
    <p:sldId id="262" r:id="rId20"/>
    <p:sldId id="26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62"/>
    <p:restoredTop sz="94762"/>
  </p:normalViewPr>
  <p:slideViewPr>
    <p:cSldViewPr snapToGrid="0" snapToObjects="1">
      <p:cViewPr varScale="1">
        <p:scale>
          <a:sx n="121" d="100"/>
          <a:sy n="121" d="100"/>
        </p:scale>
        <p:origin x="728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205EAC-1CBF-9643-AA48-E1EC8A1B1CF9}" type="datetimeFigureOut">
              <a:rPr kumimoji="1" lang="zh-CN" altLang="en-US" smtClean="0"/>
              <a:t>2022/4/20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1F8FA-6AE2-0D42-9CD9-D3D927B2231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66923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1F8FA-6AE2-0D42-9CD9-D3D927B22310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73172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1F8FA-6AE2-0D42-9CD9-D3D927B22310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0145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66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hyxdsoft.com.cn/product/showproduct.php?id=31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89212" y="295182"/>
            <a:ext cx="8915399" cy="2262781"/>
          </a:xfrm>
        </p:spPr>
        <p:txBody>
          <a:bodyPr>
            <a:normAutofit/>
          </a:bodyPr>
          <a:lstStyle/>
          <a:p>
            <a:r>
              <a:rPr kumimoji="1" lang="en-US" altLang="zh-CN" sz="4800" dirty="0"/>
              <a:t>T+</a:t>
            </a:r>
            <a:r>
              <a:rPr kumimoji="1" lang="zh-CN" altLang="en-US" sz="4800" dirty="0"/>
              <a:t>恒友通</a:t>
            </a:r>
            <a:r>
              <a:rPr kumimoji="1" lang="en-US" altLang="zh-CN" sz="4800" dirty="0"/>
              <a:t>PDA</a:t>
            </a:r>
            <a:r>
              <a:rPr kumimoji="1" lang="zh-CN" altLang="en-US" sz="4800" dirty="0"/>
              <a:t>移动开单</a:t>
            </a:r>
            <a:r>
              <a:rPr kumimoji="1" lang="en-US" altLang="zh-CN" sz="4800"/>
              <a:t>2022</a:t>
            </a:r>
            <a:r>
              <a:rPr kumimoji="1" lang="zh-CN" altLang="en-US" sz="4800"/>
              <a:t>版</a:t>
            </a:r>
            <a:endParaRPr kumimoji="1" lang="zh-CN" altLang="en-US" sz="48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589212" y="3507873"/>
            <a:ext cx="8915399" cy="1126283"/>
          </a:xfrm>
        </p:spPr>
        <p:txBody>
          <a:bodyPr>
            <a:normAutofit fontScale="70000" lnSpcReduction="20000"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北京恒友信达软件有限公司  </a:t>
            </a:r>
            <a:r>
              <a:rPr kumimoji="1" lang="en-US" altLang="zh-CN" dirty="0"/>
              <a:t>20200430</a:t>
            </a:r>
            <a:r>
              <a:rPr kumimoji="1" lang="zh-CN" altLang="en-US" dirty="0"/>
              <a:t>新版</a:t>
            </a:r>
            <a:endParaRPr kumimoji="1" lang="en-US" altLang="zh-CN" dirty="0"/>
          </a:p>
          <a:p>
            <a:r>
              <a:rPr kumimoji="1" lang="en-US" altLang="zh-CN" dirty="0"/>
              <a:t>24</a:t>
            </a:r>
            <a:r>
              <a:rPr kumimoji="1" lang="zh-CN" altLang="en-US" dirty="0"/>
              <a:t>小时热线  </a:t>
            </a:r>
            <a:r>
              <a:rPr kumimoji="1" lang="en-US" altLang="zh-CN" dirty="0"/>
              <a:t>18519265983</a:t>
            </a:r>
            <a:r>
              <a:rPr kumimoji="1" lang="zh-CN" altLang="en-US" dirty="0"/>
              <a:t>（加微信发演示视频</a:t>
            </a:r>
            <a:r>
              <a:rPr kumimoji="1" lang="en-US" altLang="zh-CN" dirty="0"/>
              <a:t>  </a:t>
            </a:r>
            <a:r>
              <a:rPr kumimoji="1" lang="zh-CN" altLang="en-US" dirty="0"/>
              <a:t>与 手机试用版 （安卓手机连我们云</a:t>
            </a:r>
            <a:r>
              <a:rPr kumimoji="1" lang="en-US" altLang="zh-CN" dirty="0"/>
              <a:t>T+</a:t>
            </a:r>
            <a:r>
              <a:rPr kumimoji="1" lang="zh-CN" altLang="en-US" dirty="0"/>
              <a:t>随时可以演示测试））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E929C29-60C9-A146-8183-678D15F80EF1}"/>
              </a:ext>
            </a:extLst>
          </p:cNvPr>
          <p:cNvSpPr txBox="1"/>
          <p:nvPr/>
        </p:nvSpPr>
        <p:spPr>
          <a:xfrm>
            <a:off x="528592" y="5584066"/>
            <a:ext cx="11865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>
                <a:latin typeface="Baoli SC" panose="02010600040101010101" pitchFamily="2" charset="-122"/>
                <a:ea typeface="Baoli SC" panose="02010600040101010101" pitchFamily="2" charset="-122"/>
              </a:rPr>
              <a:t>不占用</a:t>
            </a:r>
            <a:r>
              <a:rPr kumimoji="1" lang="en-US" altLang="zh-CN" sz="2400" dirty="0">
                <a:latin typeface="Baoli SC" panose="02010600040101010101" pitchFamily="2" charset="-122"/>
                <a:ea typeface="Baoli SC" panose="02010600040101010101" pitchFamily="2" charset="-122"/>
              </a:rPr>
              <a:t>T+</a:t>
            </a:r>
            <a:r>
              <a:rPr kumimoji="1" lang="zh-CN" altLang="en-US" sz="2400" dirty="0">
                <a:latin typeface="Baoli SC" panose="02010600040101010101" pitchFamily="2" charset="-122"/>
                <a:ea typeface="Baoli SC" panose="02010600040101010101" pitchFamily="2" charset="-122"/>
              </a:rPr>
              <a:t>站点，不用购买移动仓管。软件买断，</a:t>
            </a:r>
            <a:r>
              <a:rPr kumimoji="1" lang="en-US" altLang="zh-CN" sz="2400" dirty="0">
                <a:latin typeface="Baoli SC" panose="02010600040101010101" pitchFamily="2" charset="-122"/>
                <a:ea typeface="Baoli SC" panose="02010600040101010101" pitchFamily="2" charset="-122"/>
              </a:rPr>
              <a:t>PDA</a:t>
            </a:r>
            <a:r>
              <a:rPr kumimoji="1" lang="zh-CN" altLang="en-US" sz="2400" dirty="0">
                <a:latin typeface="Baoli SC" panose="02010600040101010101" pitchFamily="2" charset="-122"/>
                <a:ea typeface="Baoli SC" panose="02010600040101010101" pitchFamily="2" charset="-122"/>
              </a:rPr>
              <a:t>硬件（如搭配购买）按三包售后。</a:t>
            </a:r>
            <a:endParaRPr kumimoji="1" lang="en-US" altLang="zh-CN" sz="2400" dirty="0">
              <a:latin typeface="Baoli SC" panose="02010600040101010101" pitchFamily="2" charset="-122"/>
              <a:ea typeface="Baol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2650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版本简介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828" y="0"/>
            <a:ext cx="3192134" cy="66207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2084122" y="9621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/>
              <a:t>产品简介</a:t>
            </a:r>
          </a:p>
        </p:txBody>
      </p:sp>
      <p:pic>
        <p:nvPicPr>
          <p:cNvPr id="11" name="内容占位符 10" descr="不同颜色的计算器&#10;&#10;描述已自动生成">
            <a:extLst>
              <a:ext uri="{FF2B5EF4-FFF2-40B4-BE49-F238E27FC236}">
                <a16:creationId xmlns:a16="http://schemas.microsoft.com/office/drawing/2014/main" id="{603ABBFF-9383-0546-93F2-13802608A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60486" y="639985"/>
            <a:ext cx="5377412" cy="5377412"/>
          </a:xfrm>
          <a:ln>
            <a:solidFill>
              <a:schemeClr val="accent1"/>
            </a:solidFill>
          </a:ln>
        </p:spPr>
      </p:pic>
      <p:pic>
        <p:nvPicPr>
          <p:cNvPr id="13" name="图片 12" descr="社交网站的手机截图&#10;&#10;描述已自动生成">
            <a:extLst>
              <a:ext uri="{FF2B5EF4-FFF2-40B4-BE49-F238E27FC236}">
                <a16:creationId xmlns:a16="http://schemas.microsoft.com/office/drawing/2014/main" id="{E4CEA6DB-E271-E340-BB1C-A3F93115311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6994" y="0"/>
            <a:ext cx="330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65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0729" y="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产品简介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769" y="358815"/>
            <a:ext cx="2952155" cy="52482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91603" y="0"/>
            <a:ext cx="9548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highlight>
                  <a:srgbClr val="FFFF00"/>
                </a:highlight>
              </a:rPr>
              <a:t>条码开单版本可以单独使用 ，序列号为可选功能。 单据自定义，自由项，货位 格式与</a:t>
            </a:r>
            <a:r>
              <a:rPr kumimoji="1" lang="en-US" altLang="zh-CN" dirty="0">
                <a:highlight>
                  <a:srgbClr val="FFFF00"/>
                </a:highlight>
              </a:rPr>
              <a:t>T+</a:t>
            </a:r>
            <a:r>
              <a:rPr kumimoji="1" lang="zh-CN" altLang="en-US" dirty="0">
                <a:highlight>
                  <a:srgbClr val="FFFF00"/>
                </a:highlight>
              </a:rPr>
              <a:t>同步</a:t>
            </a:r>
            <a:endParaRPr kumimoji="1" lang="en-US" altLang="zh-CN" dirty="0">
              <a:highlight>
                <a:srgbClr val="FFFF00"/>
              </a:highlight>
            </a:endParaRPr>
          </a:p>
          <a:p>
            <a:endParaRPr kumimoji="1" lang="zh-CN" altLang="en-US" dirty="0"/>
          </a:p>
        </p:txBody>
      </p:sp>
      <p:pic>
        <p:nvPicPr>
          <p:cNvPr id="10" name="内容占位符 9" descr="手机截图图社交软件的信息&#10;&#10;描述已自动生成">
            <a:extLst>
              <a:ext uri="{FF2B5EF4-FFF2-40B4-BE49-F238E27FC236}">
                <a16:creationId xmlns:a16="http://schemas.microsoft.com/office/drawing/2014/main" id="{3028D6A6-C207-F344-927B-011EDAB795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33" y="312516"/>
            <a:ext cx="3155859" cy="6545485"/>
          </a:xfrm>
          <a:ln>
            <a:solidFill>
              <a:schemeClr val="accent1"/>
            </a:solidFill>
          </a:ln>
        </p:spPr>
      </p:pic>
      <p:pic>
        <p:nvPicPr>
          <p:cNvPr id="12" name="图片 11" descr="手机屏幕截图&#10;&#10;描述已自动生成">
            <a:extLst>
              <a:ext uri="{FF2B5EF4-FFF2-40B4-BE49-F238E27FC236}">
                <a16:creationId xmlns:a16="http://schemas.microsoft.com/office/drawing/2014/main" id="{462598DA-2281-CA40-9A51-DFEED757173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1659" y="352378"/>
            <a:ext cx="3136640" cy="650562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图片 13" descr="手机屏幕截图&#10;&#10;描述已自动生成">
            <a:extLst>
              <a:ext uri="{FF2B5EF4-FFF2-40B4-BE49-F238E27FC236}">
                <a16:creationId xmlns:a16="http://schemas.microsoft.com/office/drawing/2014/main" id="{002B9F03-6F6C-9D42-B03B-43462FFB1D7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8766" y="358815"/>
            <a:ext cx="3133536" cy="649918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94034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9E85F4-ED10-6A43-9F85-98E8BA9F9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90" y="0"/>
            <a:ext cx="7743267" cy="486137"/>
          </a:xfrm>
        </p:spPr>
        <p:txBody>
          <a:bodyPr>
            <a:normAutofit fontScale="90000"/>
          </a:bodyPr>
          <a:lstStyle/>
          <a:p>
            <a:r>
              <a:rPr kumimoji="1" lang="zh-CN" altLang="en-US" dirty="0"/>
              <a:t>报表查询</a:t>
            </a:r>
          </a:p>
        </p:txBody>
      </p:sp>
      <p:pic>
        <p:nvPicPr>
          <p:cNvPr id="5" name="内容占位符 4" descr="手机屏幕截图&#10;&#10;描述已自动生成">
            <a:extLst>
              <a:ext uri="{FF2B5EF4-FFF2-40B4-BE49-F238E27FC236}">
                <a16:creationId xmlns:a16="http://schemas.microsoft.com/office/drawing/2014/main" id="{9A379D9B-8C62-0047-820D-60206832F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690" y="1518961"/>
            <a:ext cx="2574179" cy="5339039"/>
          </a:xfrm>
        </p:spPr>
      </p:pic>
      <p:pic>
        <p:nvPicPr>
          <p:cNvPr id="7" name="图片 6" descr="手机屏幕的截图&#10;&#10;描述已自动生成">
            <a:extLst>
              <a:ext uri="{FF2B5EF4-FFF2-40B4-BE49-F238E27FC236}">
                <a16:creationId xmlns:a16="http://schemas.microsoft.com/office/drawing/2014/main" id="{07AA2D84-4716-284C-A704-7535655576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1173" y="0"/>
            <a:ext cx="3306536" cy="6858000"/>
          </a:xfrm>
          <a:prstGeom prst="rect">
            <a:avLst/>
          </a:prstGeom>
        </p:spPr>
      </p:pic>
      <p:pic>
        <p:nvPicPr>
          <p:cNvPr id="9" name="图片 8" descr="图片包含 游戏机, 橱柜&#10;&#10;描述已自动生成">
            <a:extLst>
              <a:ext uri="{FF2B5EF4-FFF2-40B4-BE49-F238E27FC236}">
                <a16:creationId xmlns:a16="http://schemas.microsoft.com/office/drawing/2014/main" id="{EBA4FE1C-68D4-FB4E-8D43-D8DCE065BBC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6993" y="0"/>
            <a:ext cx="330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5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8127B4-FCD9-9F44-9690-82CA9676A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40" y="0"/>
            <a:ext cx="8911687" cy="1280890"/>
          </a:xfrm>
        </p:spPr>
        <p:txBody>
          <a:bodyPr/>
          <a:lstStyle/>
          <a:p>
            <a:r>
              <a:rPr kumimoji="1" lang="zh-CN" altLang="en-US" dirty="0"/>
              <a:t>系统参数</a:t>
            </a:r>
          </a:p>
        </p:txBody>
      </p:sp>
      <p:pic>
        <p:nvPicPr>
          <p:cNvPr id="6" name="内容占位符 5" descr="手机屏幕截图&#10;&#10;描述已自动生成">
            <a:extLst>
              <a:ext uri="{FF2B5EF4-FFF2-40B4-BE49-F238E27FC236}">
                <a16:creationId xmlns:a16="http://schemas.microsoft.com/office/drawing/2014/main" id="{953E2366-E8A4-F144-9D46-C997DA81FD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0138" y="0"/>
            <a:ext cx="3306535" cy="6858000"/>
          </a:xfrm>
          <a:ln>
            <a:solidFill>
              <a:schemeClr val="accent1"/>
            </a:solidFill>
          </a:ln>
        </p:spPr>
      </p:pic>
      <p:pic>
        <p:nvPicPr>
          <p:cNvPr id="8" name="图片 7" descr="手机屏幕截图&#10;&#10;描述已自动生成">
            <a:extLst>
              <a:ext uri="{FF2B5EF4-FFF2-40B4-BE49-F238E27FC236}">
                <a16:creationId xmlns:a16="http://schemas.microsoft.com/office/drawing/2014/main" id="{51652BAC-0054-1E46-BFC7-B0845557D64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5182" y="0"/>
            <a:ext cx="3306536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 descr="手机屏幕截图&#10;&#10;描述已自动生成">
            <a:extLst>
              <a:ext uri="{FF2B5EF4-FFF2-40B4-BE49-F238E27FC236}">
                <a16:creationId xmlns:a16="http://schemas.microsoft.com/office/drawing/2014/main" id="{78353A57-6264-0645-99A1-278B88F562E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0226" y="0"/>
            <a:ext cx="3306536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29300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488C98-EE6D-1548-9D81-EB6AB2193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36" y="0"/>
            <a:ext cx="8911687" cy="1280890"/>
          </a:xfrm>
        </p:spPr>
        <p:txBody>
          <a:bodyPr/>
          <a:lstStyle/>
          <a:p>
            <a:r>
              <a:rPr kumimoji="1" lang="zh-CN" altLang="en-US" dirty="0"/>
              <a:t>支持手机，自有安卓设备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BB0CED4-2934-7D4B-96DC-5903D146D465}"/>
              </a:ext>
            </a:extLst>
          </p:cNvPr>
          <p:cNvSpPr txBox="1"/>
          <p:nvPr/>
        </p:nvSpPr>
        <p:spPr>
          <a:xfrm>
            <a:off x="93052" y="737862"/>
            <a:ext cx="526297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手机也可以扫描，</a:t>
            </a:r>
            <a:endParaRPr kumimoji="1" lang="en-US" altLang="zh-CN" dirty="0"/>
          </a:p>
          <a:p>
            <a:r>
              <a:rPr kumimoji="1" lang="zh-CN" altLang="en-US" dirty="0"/>
              <a:t>如果对扫描效率没有严格要求的话，</a:t>
            </a:r>
            <a:endParaRPr kumimoji="1" lang="en-US" altLang="zh-CN" dirty="0"/>
          </a:p>
          <a:p>
            <a:r>
              <a:rPr kumimoji="1" lang="zh-CN" altLang="en-US" dirty="0"/>
              <a:t>用手机摄像头也可以扫描一维二维码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手机扫描：摆脱</a:t>
            </a:r>
            <a:r>
              <a:rPr kumimoji="1" lang="en-US" altLang="zh-CN" dirty="0"/>
              <a:t>PDA</a:t>
            </a:r>
            <a:r>
              <a:rPr kumimoji="1" lang="zh-CN" altLang="en-US" dirty="0"/>
              <a:t>硬件笨重缺点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PDA</a:t>
            </a:r>
            <a:r>
              <a:rPr kumimoji="1" lang="zh-CN" altLang="en-US" dirty="0"/>
              <a:t>扫描：</a:t>
            </a:r>
            <a:r>
              <a:rPr kumimoji="1" lang="en-US" altLang="zh-CN" dirty="0"/>
              <a:t>PDA</a:t>
            </a:r>
            <a:r>
              <a:rPr kumimoji="1" lang="zh-CN" altLang="en-US" dirty="0"/>
              <a:t>具备实体按键，扫描快捷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PDA</a:t>
            </a:r>
            <a:r>
              <a:rPr kumimoji="1" lang="zh-CN" altLang="en-US" dirty="0"/>
              <a:t>硬件我司在售，与恒友通</a:t>
            </a:r>
            <a:r>
              <a:rPr kumimoji="1" lang="en-US" altLang="zh-CN" dirty="0"/>
              <a:t>APP</a:t>
            </a:r>
            <a:r>
              <a:rPr kumimoji="1" lang="zh-CN" altLang="en-US" dirty="0"/>
              <a:t>打包购买更优惠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9" name="图片 8" descr="手机屏幕截图&#10;&#10;描述已自动生成">
            <a:extLst>
              <a:ext uri="{FF2B5EF4-FFF2-40B4-BE49-F238E27FC236}">
                <a16:creationId xmlns:a16="http://schemas.microsoft.com/office/drawing/2014/main" id="{BA04AFCA-FC5E-A04D-AF08-FADA53A529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7562" y="0"/>
            <a:ext cx="3306536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图片 12" descr="电脑屏幕的照片&#10;&#10;描述已自动生成">
            <a:extLst>
              <a:ext uri="{FF2B5EF4-FFF2-40B4-BE49-F238E27FC236}">
                <a16:creationId xmlns:a16="http://schemas.microsoft.com/office/drawing/2014/main" id="{62480668-E813-024E-9C70-5DE3A8276A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236" y="3694839"/>
            <a:ext cx="3994460" cy="3163161"/>
          </a:xfrm>
          <a:prstGeom prst="rect">
            <a:avLst/>
          </a:prstGeom>
        </p:spPr>
      </p:pic>
      <p:pic>
        <p:nvPicPr>
          <p:cNvPr id="17" name="图片 16" descr="手机屏幕截图&#10;&#10;描述已自动生成">
            <a:extLst>
              <a:ext uri="{FF2B5EF4-FFF2-40B4-BE49-F238E27FC236}">
                <a16:creationId xmlns:a16="http://schemas.microsoft.com/office/drawing/2014/main" id="{7CC7776B-85C6-264D-B208-F0110686999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9299" y="-127538"/>
            <a:ext cx="330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11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B04F8E-3AF5-FE48-B629-E30CFC23C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626" y="145433"/>
            <a:ext cx="8911687" cy="731743"/>
          </a:xfrm>
        </p:spPr>
        <p:txBody>
          <a:bodyPr/>
          <a:lstStyle/>
          <a:p>
            <a:r>
              <a:rPr kumimoji="1" lang="zh-CN" altLang="en-US" dirty="0"/>
              <a:t>核验，自验单，捡货：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8F2F8A0-E367-3441-9CB0-B27AF3D138C3}"/>
              </a:ext>
            </a:extLst>
          </p:cNvPr>
          <p:cNvSpPr txBox="1"/>
          <p:nvPr/>
        </p:nvSpPr>
        <p:spPr>
          <a:xfrm>
            <a:off x="1875642" y="1022609"/>
            <a:ext cx="687880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先在</a:t>
            </a:r>
            <a:r>
              <a:rPr kumimoji="1" lang="en-US" altLang="zh-CN" dirty="0"/>
              <a:t>T+</a:t>
            </a:r>
            <a:r>
              <a:rPr kumimoji="1" lang="zh-CN" altLang="en-US" dirty="0"/>
              <a:t>中开好单据，在我们</a:t>
            </a:r>
            <a:r>
              <a:rPr kumimoji="1" lang="en-US" altLang="zh-CN" dirty="0"/>
              <a:t>PDA</a:t>
            </a:r>
            <a:r>
              <a:rPr kumimoji="1" lang="zh-CN" altLang="en-US" dirty="0"/>
              <a:t>中查询出来该张单据，</a:t>
            </a:r>
            <a:endParaRPr kumimoji="1" lang="en-US" altLang="zh-CN" dirty="0"/>
          </a:p>
          <a:p>
            <a:r>
              <a:rPr kumimoji="1" lang="zh-CN" altLang="en-US" dirty="0"/>
              <a:t>仓管和操作员根据实际货品摆放，再扫描一遍，上传核验结果</a:t>
            </a:r>
            <a:endParaRPr kumimoji="1" lang="en-US" altLang="zh-CN" dirty="0"/>
          </a:p>
          <a:p>
            <a:r>
              <a:rPr kumimoji="1" lang="zh-CN" altLang="en-US" dirty="0"/>
              <a:t>到</a:t>
            </a:r>
            <a:r>
              <a:rPr kumimoji="1" lang="en-US" altLang="zh-CN" dirty="0"/>
              <a:t>T+</a:t>
            </a:r>
            <a:r>
              <a:rPr kumimoji="1" lang="zh-CN" altLang="en-US" dirty="0"/>
              <a:t>，</a:t>
            </a:r>
            <a:endParaRPr kumimoji="1" lang="en-US" altLang="zh-CN" dirty="0"/>
          </a:p>
          <a:p>
            <a:endParaRPr kumimoji="1"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如果捡货的每行明细数量与原单一致，则上传后该单会自动审核</a:t>
            </a:r>
            <a:endParaRPr kumimoji="1" lang="en-US" altLang="zh-CN" dirty="0"/>
          </a:p>
          <a:p>
            <a:r>
              <a:rPr kumimoji="1" lang="zh-CN" altLang="en-US" dirty="0"/>
              <a:t>（自动审核仅</a:t>
            </a:r>
            <a:r>
              <a:rPr kumimoji="1" lang="en-US" altLang="zh-CN" dirty="0"/>
              <a:t>13</a:t>
            </a:r>
            <a:r>
              <a:rPr kumimoji="1" lang="zh-CN" altLang="en-US" dirty="0"/>
              <a:t>含以上支持），</a:t>
            </a:r>
            <a:endParaRPr kumimoji="1" lang="en-US" altLang="zh-CN" dirty="0"/>
          </a:p>
          <a:p>
            <a:r>
              <a:rPr kumimoji="1" lang="zh-CN" altLang="en-US" dirty="0"/>
              <a:t>如果不等，会提示具体差异，但依旧会上传每行的实际捡货结果到</a:t>
            </a:r>
            <a:endParaRPr kumimoji="1" lang="en-US" altLang="zh-CN" dirty="0"/>
          </a:p>
          <a:p>
            <a:r>
              <a:rPr kumimoji="1" lang="zh-CN" altLang="en-US" dirty="0"/>
              <a:t>单据的明细中。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37D9A03-BCEC-674D-BAB1-57868F9DD91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4605" y="19321"/>
            <a:ext cx="3097309" cy="642264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D6E7A98-B4FE-7747-A38B-0FD92BF3F8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094" y="4053786"/>
            <a:ext cx="10464220" cy="294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29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B04F8E-3AF5-FE48-B629-E30CFC23C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626" y="145433"/>
            <a:ext cx="8911687" cy="731743"/>
          </a:xfrm>
        </p:spPr>
        <p:txBody>
          <a:bodyPr/>
          <a:lstStyle/>
          <a:p>
            <a:r>
              <a:rPr kumimoji="1" lang="zh-CN" altLang="en-US" dirty="0"/>
              <a:t>引用验单，根据上游单据生单：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8F2F8A0-E367-3441-9CB0-B27AF3D138C3}"/>
              </a:ext>
            </a:extLst>
          </p:cNvPr>
          <p:cNvSpPr txBox="1"/>
          <p:nvPr/>
        </p:nvSpPr>
        <p:spPr>
          <a:xfrm>
            <a:off x="1744626" y="1559264"/>
            <a:ext cx="68659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例如：</a:t>
            </a:r>
            <a:endParaRPr kumimoji="1"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先在</a:t>
            </a:r>
            <a:r>
              <a:rPr kumimoji="1" lang="en-US" altLang="zh-CN" dirty="0"/>
              <a:t>T+</a:t>
            </a:r>
            <a:r>
              <a:rPr kumimoji="1" lang="zh-CN" altLang="en-US" dirty="0"/>
              <a:t>中开好单据 比如</a:t>
            </a:r>
            <a:r>
              <a:rPr kumimoji="1" lang="en-US" altLang="zh-CN" dirty="0"/>
              <a:t>【</a:t>
            </a:r>
            <a:r>
              <a:rPr kumimoji="1" lang="zh-CN" altLang="en-US" dirty="0"/>
              <a:t>销货单</a:t>
            </a:r>
            <a:r>
              <a:rPr kumimoji="1" lang="en-US" altLang="zh-CN" dirty="0"/>
              <a:t>】</a:t>
            </a:r>
            <a:r>
              <a:rPr kumimoji="1" lang="zh-CN" altLang="en-US" dirty="0"/>
              <a:t>，在我们</a:t>
            </a:r>
            <a:r>
              <a:rPr kumimoji="1" lang="en-US" altLang="zh-CN" dirty="0"/>
              <a:t>PDA</a:t>
            </a:r>
            <a:r>
              <a:rPr kumimoji="1" lang="zh-CN" altLang="en-US" dirty="0"/>
              <a:t>中 进入</a:t>
            </a:r>
            <a:r>
              <a:rPr kumimoji="1" lang="en-US" altLang="zh-CN" dirty="0"/>
              <a:t>【</a:t>
            </a:r>
            <a:r>
              <a:rPr kumimoji="1" lang="zh-CN" altLang="en-US" dirty="0"/>
              <a:t>引销货单出库</a:t>
            </a:r>
            <a:r>
              <a:rPr kumimoji="1" lang="en-US" altLang="zh-CN" dirty="0"/>
              <a:t>】</a:t>
            </a:r>
            <a:r>
              <a:rPr kumimoji="1" lang="zh-CN" altLang="en-US" dirty="0"/>
              <a:t>功能查询出来该张销货单，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    仓管和操作员根据实际货品摆放，扫码待出库的存货，同时扫码     过程中与原单比对，如扫码商品数量超出原单或不在原单中，会提示。提交后会生成</a:t>
            </a:r>
            <a:r>
              <a:rPr kumimoji="1" lang="en-US" altLang="zh-CN" dirty="0"/>
              <a:t>【</a:t>
            </a:r>
            <a:r>
              <a:rPr kumimoji="1" lang="zh-CN" altLang="en-US" dirty="0"/>
              <a:t>销售出库单</a:t>
            </a:r>
            <a:r>
              <a:rPr kumimoji="1" lang="en-US" altLang="zh-CN" dirty="0"/>
              <a:t>】</a:t>
            </a:r>
            <a:r>
              <a:rPr kumimoji="1" lang="zh-CN" altLang="en-US" dirty="0"/>
              <a:t>，并且保留上下游单据关联。</a:t>
            </a:r>
            <a:endParaRPr kumimoji="1" lang="en-US" altLang="zh-CN" dirty="0"/>
          </a:p>
          <a:p>
            <a:r>
              <a:rPr kumimoji="1" lang="zh-CN" altLang="en-US" dirty="0"/>
              <a:t> </a:t>
            </a:r>
            <a:endParaRPr kumimoji="1"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同一个上游单据可以多次生成多张下游单据。</a:t>
            </a:r>
            <a:endParaRPr kumimoji="1"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5361A9F-977A-9A40-9033-338E002B05B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4814" y="0"/>
            <a:ext cx="35071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87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3110A0-7DB8-FE4A-8260-DE47B2E6D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76" y="0"/>
            <a:ext cx="8911687" cy="1280890"/>
          </a:xfrm>
        </p:spPr>
        <p:txBody>
          <a:bodyPr/>
          <a:lstStyle/>
          <a:p>
            <a:r>
              <a:rPr kumimoji="1" lang="zh-CN" altLang="en-US" dirty="0"/>
              <a:t>网络不好怎么办</a:t>
            </a:r>
            <a:r>
              <a:rPr kumimoji="1" lang="en-US" altLang="zh-CN" dirty="0"/>
              <a:t>-</a:t>
            </a:r>
            <a:r>
              <a:rPr kumimoji="1" lang="zh-CN" altLang="en-US" dirty="0"/>
              <a:t>离线存单，在线上传</a:t>
            </a:r>
          </a:p>
        </p:txBody>
      </p:sp>
      <p:pic>
        <p:nvPicPr>
          <p:cNvPr id="5" name="图片 4" descr="手机屏幕截图&#10;&#10;描述已自动生成">
            <a:extLst>
              <a:ext uri="{FF2B5EF4-FFF2-40B4-BE49-F238E27FC236}">
                <a16:creationId xmlns:a16="http://schemas.microsoft.com/office/drawing/2014/main" id="{EB606FED-79C3-6041-B50C-6F4B82F496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2383" y="640445"/>
            <a:ext cx="2854713" cy="59208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3814438-D4C6-4B47-8928-F2B5FD389FBF}"/>
              </a:ext>
            </a:extLst>
          </p:cNvPr>
          <p:cNvSpPr txBox="1"/>
          <p:nvPr/>
        </p:nvSpPr>
        <p:spPr>
          <a:xfrm>
            <a:off x="4263607" y="813542"/>
            <a:ext cx="3664786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点击临时保存按钮，</a:t>
            </a:r>
            <a:endParaRPr kumimoji="1" lang="en-US" altLang="zh-CN" dirty="0"/>
          </a:p>
          <a:p>
            <a:r>
              <a:rPr kumimoji="1" lang="zh-CN" altLang="en-US" dirty="0"/>
              <a:t>可以将数据缓存在手机或者</a:t>
            </a:r>
            <a:r>
              <a:rPr kumimoji="1" lang="en-US" altLang="zh-CN" dirty="0"/>
              <a:t>PDA</a:t>
            </a:r>
            <a:r>
              <a:rPr kumimoji="1" lang="zh-CN" altLang="en-US" dirty="0"/>
              <a:t>上</a:t>
            </a:r>
            <a:endParaRPr kumimoji="1" lang="en-US" altLang="zh-CN" dirty="0"/>
          </a:p>
          <a:p>
            <a:r>
              <a:rPr kumimoji="1" lang="zh-CN" altLang="en-US" dirty="0"/>
              <a:t>等有网络时再上传到服务器。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查询离线单可以再次调取出编辑，</a:t>
            </a:r>
            <a:endParaRPr kumimoji="1" lang="en-US" altLang="zh-CN" dirty="0"/>
          </a:p>
          <a:p>
            <a:r>
              <a:rPr kumimoji="1" lang="zh-CN" altLang="en-US" dirty="0"/>
              <a:t>恒友通开单应用中所有单据都</a:t>
            </a:r>
            <a:endParaRPr kumimoji="1" lang="en-US" altLang="zh-CN" dirty="0"/>
          </a:p>
          <a:p>
            <a:r>
              <a:rPr kumimoji="1" lang="zh-CN" altLang="en-US" dirty="0"/>
              <a:t>支持离线开单（除引用验单）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调取离线单方式：</a:t>
            </a:r>
            <a:endParaRPr kumimoji="1" lang="en-US" altLang="zh-CN" dirty="0"/>
          </a:p>
          <a:p>
            <a:r>
              <a:rPr kumimoji="1" lang="zh-CN" altLang="en-US" dirty="0"/>
              <a:t>进入具体开单界面，点</a:t>
            </a:r>
            <a:r>
              <a:rPr kumimoji="1" lang="en-US" altLang="zh-CN" dirty="0"/>
              <a:t>【</a:t>
            </a:r>
            <a:r>
              <a:rPr kumimoji="1" lang="zh-CN" altLang="en-US" dirty="0"/>
              <a:t>查单</a:t>
            </a:r>
            <a:r>
              <a:rPr kumimoji="1" lang="en-US" altLang="zh-CN" dirty="0"/>
              <a:t>】</a:t>
            </a:r>
            <a:r>
              <a:rPr kumimoji="1" lang="zh-CN" altLang="en-US" dirty="0"/>
              <a:t>，</a:t>
            </a:r>
            <a:endParaRPr kumimoji="1" lang="en-US" altLang="zh-CN" dirty="0"/>
          </a:p>
          <a:p>
            <a:r>
              <a:rPr kumimoji="1" lang="en-US" altLang="zh-CN" dirty="0"/>
              <a:t>【</a:t>
            </a:r>
            <a:r>
              <a:rPr kumimoji="1" lang="zh-CN" altLang="en-US" dirty="0"/>
              <a:t>筛选条件</a:t>
            </a:r>
            <a:r>
              <a:rPr kumimoji="1" lang="en-US" altLang="zh-CN" dirty="0"/>
              <a:t>】</a:t>
            </a:r>
            <a:r>
              <a:rPr kumimoji="1" lang="zh-CN" altLang="en-US" dirty="0"/>
              <a:t>，选择</a:t>
            </a:r>
            <a:r>
              <a:rPr kumimoji="1" lang="en-US" altLang="zh-CN" dirty="0"/>
              <a:t>【</a:t>
            </a:r>
            <a:r>
              <a:rPr kumimoji="1" lang="zh-CN" altLang="en-US" dirty="0"/>
              <a:t>离线</a:t>
            </a:r>
            <a:r>
              <a:rPr kumimoji="1" lang="en-US" altLang="zh-CN" dirty="0"/>
              <a:t>】</a:t>
            </a:r>
            <a:r>
              <a:rPr kumimoji="1" lang="zh-CN" altLang="en-US" dirty="0"/>
              <a:t>，</a:t>
            </a:r>
            <a:endParaRPr kumimoji="1" lang="en-US" altLang="zh-CN" dirty="0"/>
          </a:p>
          <a:p>
            <a:r>
              <a:rPr kumimoji="1" lang="zh-CN" altLang="en-US" dirty="0"/>
              <a:t>点查询。会出现右侧界面。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>
                <a:highlight>
                  <a:srgbClr val="FFFF00"/>
                </a:highlight>
              </a:rPr>
              <a:t>具备断网情况诸如（冷库，山区，</a:t>
            </a:r>
            <a:endParaRPr kumimoji="1" lang="en-US" altLang="zh-CN" dirty="0">
              <a:highlight>
                <a:srgbClr val="FFFF00"/>
              </a:highlight>
            </a:endParaRPr>
          </a:p>
          <a:p>
            <a:r>
              <a:rPr kumimoji="1" lang="zh-CN" altLang="en-US" dirty="0">
                <a:highlight>
                  <a:srgbClr val="FFFF00"/>
                </a:highlight>
              </a:rPr>
              <a:t>业务员整天开单一次性上传提报）</a:t>
            </a:r>
            <a:endParaRPr kumimoji="1" lang="en-US" altLang="zh-CN" dirty="0">
              <a:highlight>
                <a:srgbClr val="FFFF00"/>
              </a:highlight>
            </a:endParaRPr>
          </a:p>
          <a:p>
            <a:r>
              <a:rPr kumimoji="1" lang="zh-CN" altLang="en-US" dirty="0">
                <a:highlight>
                  <a:srgbClr val="FFFF00"/>
                </a:highlight>
              </a:rPr>
              <a:t>多种无网，网络信号差多种使用</a:t>
            </a:r>
            <a:endParaRPr kumimoji="1" lang="en-US" altLang="zh-CN" dirty="0">
              <a:highlight>
                <a:srgbClr val="FFFF00"/>
              </a:highlight>
            </a:endParaRPr>
          </a:p>
          <a:p>
            <a:r>
              <a:rPr kumimoji="1" lang="zh-CN" altLang="en-US" dirty="0">
                <a:highlight>
                  <a:srgbClr val="FFFF00"/>
                </a:highlight>
              </a:rPr>
              <a:t>环境功能。</a:t>
            </a:r>
            <a:endParaRPr kumimoji="1" lang="en-US" altLang="zh-CN" dirty="0">
              <a:highlight>
                <a:srgbClr val="FFFF00"/>
              </a:highlight>
            </a:endParaRP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8" name="图片 7" descr="手机屏幕截图&#10;&#10;描述已自动生成">
            <a:extLst>
              <a:ext uri="{FF2B5EF4-FFF2-40B4-BE49-F238E27FC236}">
                <a16:creationId xmlns:a16="http://schemas.microsoft.com/office/drawing/2014/main" id="{04ACA5D9-CAFA-5943-A46A-29B732BE72D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4906" y="579069"/>
            <a:ext cx="2962181" cy="614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42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FC48B5-8DD6-924F-B240-9EA1639F8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76" y="0"/>
            <a:ext cx="8911687" cy="1280890"/>
          </a:xfrm>
        </p:spPr>
        <p:txBody>
          <a:bodyPr/>
          <a:lstStyle/>
          <a:p>
            <a:r>
              <a:rPr kumimoji="1" lang="zh-CN" altLang="en-US" dirty="0"/>
              <a:t>固定计量，浮动计量存货开单</a:t>
            </a:r>
          </a:p>
        </p:txBody>
      </p:sp>
      <p:pic>
        <p:nvPicPr>
          <p:cNvPr id="5" name="内容占位符 4" descr="手机屏幕截图&#10;&#10;描述已自动生成">
            <a:extLst>
              <a:ext uri="{FF2B5EF4-FFF2-40B4-BE49-F238E27FC236}">
                <a16:creationId xmlns:a16="http://schemas.microsoft.com/office/drawing/2014/main" id="{F7011573-3641-2947-880D-C87E4EB386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076" y="729655"/>
            <a:ext cx="3576519" cy="7417966"/>
          </a:xfrm>
        </p:spPr>
      </p:pic>
      <p:pic>
        <p:nvPicPr>
          <p:cNvPr id="7" name="图片 6" descr="社交网站的手机截图&#10;&#10;描述已自动生成">
            <a:extLst>
              <a:ext uri="{FF2B5EF4-FFF2-40B4-BE49-F238E27FC236}">
                <a16:creationId xmlns:a16="http://schemas.microsoft.com/office/drawing/2014/main" id="{648AA345-1A5D-2040-B20E-702E9DE86D5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5728" y="1940312"/>
            <a:ext cx="8792681" cy="194521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9A0CE66-8F78-BD4D-A28D-2AC9507AFCA2}"/>
              </a:ext>
            </a:extLst>
          </p:cNvPr>
          <p:cNvSpPr txBox="1"/>
          <p:nvPr/>
        </p:nvSpPr>
        <p:spPr>
          <a:xfrm>
            <a:off x="3763595" y="4506727"/>
            <a:ext cx="8885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rgbClr val="FF0000"/>
                </a:solidFill>
              </a:rPr>
              <a:t>浮动计量开单</a:t>
            </a:r>
            <a:r>
              <a:rPr kumimoji="1" lang="zh-CN" altLang="en-US" dirty="0"/>
              <a:t>：改单位</a:t>
            </a:r>
            <a:r>
              <a:rPr kumimoji="1" lang="en-US" altLang="zh-CN" dirty="0"/>
              <a:t>1</a:t>
            </a:r>
            <a:r>
              <a:rPr kumimoji="1" lang="zh-CN" altLang="en-US" dirty="0"/>
              <a:t>自动计算计量单位</a:t>
            </a:r>
            <a:r>
              <a:rPr kumimoji="1" lang="en-US" altLang="zh-CN" dirty="0"/>
              <a:t>2</a:t>
            </a:r>
            <a:r>
              <a:rPr kumimoji="1" lang="zh-CN" altLang="en-US" dirty="0"/>
              <a:t>，例如 按</a:t>
            </a:r>
            <a:r>
              <a:rPr kumimoji="1" lang="en-US" altLang="zh-CN" dirty="0"/>
              <a:t>【</a:t>
            </a:r>
            <a:r>
              <a:rPr kumimoji="1" lang="zh-CN" altLang="en-US" dirty="0"/>
              <a:t>件</a:t>
            </a:r>
            <a:r>
              <a:rPr kumimoji="1" lang="en-US" altLang="zh-CN" dirty="0"/>
              <a:t>】</a:t>
            </a:r>
            <a:r>
              <a:rPr kumimoji="1" lang="zh-CN" altLang="en-US" dirty="0"/>
              <a:t>来收货，</a:t>
            </a:r>
            <a:endParaRPr kumimoji="1" lang="en-US" altLang="zh-CN" dirty="0"/>
          </a:p>
          <a:p>
            <a:r>
              <a:rPr kumimoji="1" lang="zh-CN" altLang="en-US" dirty="0"/>
              <a:t>计量</a:t>
            </a:r>
            <a:r>
              <a:rPr kumimoji="1" lang="en-US" altLang="zh-CN" dirty="0"/>
              <a:t>2</a:t>
            </a:r>
            <a:r>
              <a:rPr kumimoji="1" lang="zh-CN" altLang="en-US" dirty="0"/>
              <a:t>为</a:t>
            </a:r>
            <a:r>
              <a:rPr kumimoji="1" lang="en-US" altLang="zh-CN" dirty="0"/>
              <a:t>【</a:t>
            </a:r>
            <a:r>
              <a:rPr kumimoji="1" lang="zh-CN" altLang="en-US" dirty="0"/>
              <a:t>公斤</a:t>
            </a:r>
            <a:r>
              <a:rPr kumimoji="1" lang="en-US" altLang="zh-CN" dirty="0"/>
              <a:t>】</a:t>
            </a:r>
            <a:r>
              <a:rPr kumimoji="1" lang="zh-CN" altLang="en-US" dirty="0"/>
              <a:t>。修改数量</a:t>
            </a:r>
            <a:r>
              <a:rPr kumimoji="1" lang="en-US" altLang="zh-CN" dirty="0"/>
              <a:t>2</a:t>
            </a:r>
            <a:r>
              <a:rPr kumimoji="1" lang="zh-CN" altLang="en-US" dirty="0"/>
              <a:t> 自动折算 </a:t>
            </a:r>
            <a:r>
              <a:rPr kumimoji="1" lang="en-US" altLang="zh-CN" dirty="0"/>
              <a:t>【</a:t>
            </a:r>
            <a:r>
              <a:rPr kumimoji="1" lang="zh-CN" altLang="en-US" dirty="0"/>
              <a:t>换算率</a:t>
            </a:r>
            <a:r>
              <a:rPr kumimoji="1" lang="en-US" altLang="zh-CN" dirty="0"/>
              <a:t>】</a:t>
            </a:r>
            <a:r>
              <a:rPr kumimoji="1" lang="zh-CN" altLang="en-US" dirty="0"/>
              <a:t>。以达到</a:t>
            </a:r>
            <a:r>
              <a:rPr kumimoji="1" lang="en-US" altLang="zh-CN" dirty="0"/>
              <a:t>T+</a:t>
            </a:r>
            <a:r>
              <a:rPr kumimoji="1" lang="zh-CN" altLang="en-US" dirty="0"/>
              <a:t>浮动计量的开单效果。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D2AF46-9963-EF43-AA8B-A8B90F7B3B0C}"/>
              </a:ext>
            </a:extLst>
          </p:cNvPr>
          <p:cNvSpPr txBox="1"/>
          <p:nvPr/>
        </p:nvSpPr>
        <p:spPr>
          <a:xfrm>
            <a:off x="3763595" y="5346227"/>
            <a:ext cx="7366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rgbClr val="FF0000"/>
                </a:solidFill>
              </a:rPr>
              <a:t>固定计量开单</a:t>
            </a:r>
            <a:r>
              <a:rPr kumimoji="1" lang="zh-CN" altLang="en-US" dirty="0"/>
              <a:t>：选择单位</a:t>
            </a:r>
            <a:r>
              <a:rPr kumimoji="1" lang="en-US" altLang="zh-CN" dirty="0"/>
              <a:t>1</a:t>
            </a:r>
            <a:r>
              <a:rPr kumimoji="1" lang="zh-CN" altLang="en-US" dirty="0"/>
              <a:t>，或根据条码默认单位带出计量单位</a:t>
            </a:r>
            <a:r>
              <a:rPr kumimoji="1" lang="en-US" altLang="zh-CN" dirty="0"/>
              <a:t>1</a:t>
            </a:r>
            <a:r>
              <a:rPr kumimoji="1" lang="zh-CN" altLang="en-US" dirty="0"/>
              <a:t>，自动</a:t>
            </a:r>
            <a:endParaRPr kumimoji="1" lang="en-US" altLang="zh-CN" dirty="0"/>
          </a:p>
          <a:p>
            <a:r>
              <a:rPr kumimoji="1" lang="zh-CN" altLang="en-US" dirty="0"/>
              <a:t>根据固定换算率计算数量</a:t>
            </a:r>
            <a:r>
              <a:rPr kumimoji="1" lang="en-US" altLang="zh-CN" dirty="0"/>
              <a:t>2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419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3E16C3-7660-AF43-9BA3-58A731202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0" y="0"/>
            <a:ext cx="8911687" cy="1280890"/>
          </a:xfrm>
        </p:spPr>
        <p:txBody>
          <a:bodyPr/>
          <a:lstStyle/>
          <a:p>
            <a:r>
              <a:rPr kumimoji="1" lang="zh-CN" altLang="en-US" dirty="0"/>
              <a:t>单据审核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2C1E8DE-CD6D-B24A-911A-4469A7F0240F}"/>
              </a:ext>
            </a:extLst>
          </p:cNvPr>
          <p:cNvSpPr txBox="1"/>
          <p:nvPr/>
        </p:nvSpPr>
        <p:spPr>
          <a:xfrm>
            <a:off x="1615736" y="762112"/>
            <a:ext cx="5320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（具备审核功能需要</a:t>
            </a:r>
            <a:r>
              <a:rPr kumimoji="1" lang="en-US" altLang="zh-CN" dirty="0"/>
              <a:t>T+13.0</a:t>
            </a:r>
            <a:r>
              <a:rPr kumimoji="1" lang="zh-CN" altLang="en-US" dirty="0"/>
              <a:t>含以上及专属云版本 ）</a:t>
            </a:r>
          </a:p>
        </p:txBody>
      </p:sp>
      <p:pic>
        <p:nvPicPr>
          <p:cNvPr id="5" name="图片 4" descr="手机屏幕截图&#10;&#10;描述已自动生成">
            <a:extLst>
              <a:ext uri="{FF2B5EF4-FFF2-40B4-BE49-F238E27FC236}">
                <a16:creationId xmlns:a16="http://schemas.microsoft.com/office/drawing/2014/main" id="{D2836384-69B9-4943-B248-F69241302F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5497" y="1280890"/>
            <a:ext cx="2854713" cy="59208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218F43B-3CEA-A144-B6B4-E69F69A78B1B}"/>
              </a:ext>
            </a:extLst>
          </p:cNvPr>
          <p:cNvSpPr txBox="1"/>
          <p:nvPr/>
        </p:nvSpPr>
        <p:spPr>
          <a:xfrm>
            <a:off x="9742593" y="94677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点击审核按钮</a:t>
            </a:r>
          </a:p>
        </p:txBody>
      </p:sp>
      <p:pic>
        <p:nvPicPr>
          <p:cNvPr id="8" name="图片 7" descr="手机屏幕截图&#10;&#10;描述已自动生成">
            <a:extLst>
              <a:ext uri="{FF2B5EF4-FFF2-40B4-BE49-F238E27FC236}">
                <a16:creationId xmlns:a16="http://schemas.microsoft.com/office/drawing/2014/main" id="{AA278C9E-0E79-1742-BE88-67B97AB914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790" y="1316110"/>
            <a:ext cx="3306536" cy="6858000"/>
          </a:xfrm>
          <a:prstGeom prst="rect">
            <a:avLst/>
          </a:prstGeom>
        </p:spPr>
      </p:pic>
      <p:pic>
        <p:nvPicPr>
          <p:cNvPr id="10" name="图片 9" descr="手机屏幕截图&#10;&#10;描述已自动生成">
            <a:extLst>
              <a:ext uri="{FF2B5EF4-FFF2-40B4-BE49-F238E27FC236}">
                <a16:creationId xmlns:a16="http://schemas.microsoft.com/office/drawing/2014/main" id="{1BBB3447-169B-FB48-9298-AE404F575B6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8408" y="1280890"/>
            <a:ext cx="3306536" cy="6858000"/>
          </a:xfrm>
          <a:prstGeom prst="rect">
            <a:avLst/>
          </a:prstGeom>
        </p:spPr>
      </p:pic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5A68D768-31F7-E443-BD39-CD4DA18A4FCF}"/>
              </a:ext>
            </a:extLst>
          </p:cNvPr>
          <p:cNvCxnSpPr/>
          <p:nvPr/>
        </p:nvCxnSpPr>
        <p:spPr>
          <a:xfrm>
            <a:off x="7896189" y="3728621"/>
            <a:ext cx="11493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右箭头 14">
            <a:extLst>
              <a:ext uri="{FF2B5EF4-FFF2-40B4-BE49-F238E27FC236}">
                <a16:creationId xmlns:a16="http://schemas.microsoft.com/office/drawing/2014/main" id="{3033FF7E-930D-A345-A15A-E6B4F7F394FF}"/>
              </a:ext>
            </a:extLst>
          </p:cNvPr>
          <p:cNvSpPr/>
          <p:nvPr/>
        </p:nvSpPr>
        <p:spPr>
          <a:xfrm>
            <a:off x="8034760" y="348630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右箭头 15">
            <a:extLst>
              <a:ext uri="{FF2B5EF4-FFF2-40B4-BE49-F238E27FC236}">
                <a16:creationId xmlns:a16="http://schemas.microsoft.com/office/drawing/2014/main" id="{42F6F3C9-B30E-1D46-B4FC-4B36241B02ED}"/>
              </a:ext>
            </a:extLst>
          </p:cNvPr>
          <p:cNvSpPr/>
          <p:nvPr/>
        </p:nvSpPr>
        <p:spPr>
          <a:xfrm>
            <a:off x="3640000" y="348630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B374347-FD10-884E-ADD1-AAE8F90D44DF}"/>
              </a:ext>
            </a:extLst>
          </p:cNvPr>
          <p:cNvSpPr txBox="1"/>
          <p:nvPr/>
        </p:nvSpPr>
        <p:spPr>
          <a:xfrm>
            <a:off x="133811" y="1166665"/>
            <a:ext cx="389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开单界面点击查单进入查询过滤画面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1AA1B71-B836-A143-9463-D8C2354D13BE}"/>
              </a:ext>
            </a:extLst>
          </p:cNvPr>
          <p:cNvSpPr txBox="1"/>
          <p:nvPr/>
        </p:nvSpPr>
        <p:spPr>
          <a:xfrm>
            <a:off x="4202993" y="1153874"/>
            <a:ext cx="389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勾选一条查询结果，点击确定勾选带入单据界面</a:t>
            </a:r>
          </a:p>
        </p:txBody>
      </p:sp>
    </p:spTree>
    <p:extLst>
      <p:ext uri="{BB962C8B-B14F-4D97-AF65-F5344CB8AC3E}">
        <p14:creationId xmlns:p14="http://schemas.microsoft.com/office/powerpoint/2010/main" val="596829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D36786-6C3D-6640-BFE4-3DBCE40C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00" y="0"/>
            <a:ext cx="12093700" cy="1280890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都支持哪些单据呢（</a:t>
            </a:r>
            <a:r>
              <a:rPr kumimoji="1" lang="zh-CN" altLang="en-US" sz="1200" dirty="0">
                <a:highlight>
                  <a:srgbClr val="FFFF00"/>
                </a:highlight>
              </a:rPr>
              <a:t>无需购买移动仓管，非按年收费。支持</a:t>
            </a:r>
            <a:r>
              <a:rPr kumimoji="1" lang="en-US" altLang="zh-CN" sz="1200" dirty="0">
                <a:highlight>
                  <a:srgbClr val="FFFF00"/>
                </a:highlight>
              </a:rPr>
              <a:t>T+12.1</a:t>
            </a:r>
            <a:r>
              <a:rPr kumimoji="1" lang="zh-CN" altLang="en-US" sz="1200" dirty="0">
                <a:highlight>
                  <a:srgbClr val="FFFF00"/>
                </a:highlight>
              </a:rPr>
              <a:t>以上至</a:t>
            </a:r>
            <a:r>
              <a:rPr kumimoji="1" lang="en-US" altLang="zh-CN" sz="1200" dirty="0">
                <a:highlight>
                  <a:srgbClr val="FFFF00"/>
                </a:highlight>
              </a:rPr>
              <a:t>T+</a:t>
            </a:r>
            <a:r>
              <a:rPr kumimoji="1" lang="zh-CN" altLang="en-US" sz="1200" dirty="0">
                <a:highlight>
                  <a:srgbClr val="FFFF00"/>
                </a:highlight>
              </a:rPr>
              <a:t>最新版本 ，</a:t>
            </a:r>
            <a:r>
              <a:rPr kumimoji="1" lang="en-US" altLang="zh-CN" sz="1200" dirty="0">
                <a:highlight>
                  <a:srgbClr val="FFFF00"/>
                </a:highlight>
              </a:rPr>
              <a:t>T+13.0</a:t>
            </a:r>
            <a:r>
              <a:rPr kumimoji="1" lang="zh-CN" altLang="en-US" sz="1200" dirty="0">
                <a:highlight>
                  <a:srgbClr val="FFFF00"/>
                </a:highlight>
              </a:rPr>
              <a:t>，</a:t>
            </a:r>
            <a:r>
              <a:rPr kumimoji="1" lang="en-US" altLang="zh-CN" sz="1200" dirty="0">
                <a:highlight>
                  <a:srgbClr val="FFFF00"/>
                </a:highlight>
              </a:rPr>
              <a:t>15.0</a:t>
            </a:r>
            <a:r>
              <a:rPr kumimoji="1" lang="zh-CN" altLang="en-US" sz="1200" dirty="0">
                <a:highlight>
                  <a:srgbClr val="FFFF00"/>
                </a:highlight>
              </a:rPr>
              <a:t> 专属云。含标准普及专业版</a:t>
            </a:r>
            <a:r>
              <a:rPr kumimoji="1" lang="zh-CN" altLang="en-US" dirty="0"/>
              <a:t> 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F1695F-5CF1-DC44-88A3-319FFD6A7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6757" y="825623"/>
            <a:ext cx="10111666" cy="5894772"/>
          </a:xfrm>
        </p:spPr>
        <p:txBody>
          <a:bodyPr>
            <a:normAutofit fontScale="92500" lnSpcReduction="20000"/>
          </a:bodyPr>
          <a:lstStyle/>
          <a:p>
            <a:r>
              <a:rPr kumimoji="1" lang="zh-CN" altLang="en-US" sz="1200" dirty="0"/>
              <a:t>我们的</a:t>
            </a:r>
            <a:r>
              <a:rPr kumimoji="1" lang="en-US" altLang="zh-CN" sz="1200" dirty="0"/>
              <a:t>T+ PDA</a:t>
            </a:r>
            <a:r>
              <a:rPr kumimoji="1" lang="zh-CN" altLang="en-US" sz="1200" dirty="0"/>
              <a:t>产品支持   ：
</a:t>
            </a:r>
            <a:r>
              <a:rPr kumimoji="1" lang="en-US" altLang="zh-CN" sz="1200" dirty="0"/>
              <a:t>【1】</a:t>
            </a:r>
            <a:r>
              <a:rPr kumimoji="1" lang="zh-CN" altLang="en-US" sz="1200" dirty="0"/>
              <a:t>盘点单，分量盘点单，</a:t>
            </a:r>
            <a:r>
              <a:rPr kumimoji="1" lang="zh-CN" altLang="en-US" sz="1200" dirty="0">
                <a:solidFill>
                  <a:srgbClr val="FF0000"/>
                </a:solidFill>
              </a:rPr>
              <a:t>资产盘点单</a:t>
            </a:r>
            <a:r>
              <a:rPr kumimoji="1" lang="zh-CN" altLang="en-US" sz="1200" dirty="0"/>
              <a:t>，调拨单，进货，销货，采购订单，销售订单，其他出库单，其他入库单，采购入库单，销售出库单，材料出库单，产成品入库单。
</a:t>
            </a:r>
            <a:r>
              <a:rPr kumimoji="1" lang="en-US" altLang="zh-CN" sz="1200" dirty="0"/>
              <a:t>【2】</a:t>
            </a:r>
            <a:r>
              <a:rPr kumimoji="1" lang="zh-CN" altLang="en-US" sz="1200" dirty="0"/>
              <a:t>参照上游单据生单（捡货验货）并保留上下游单据关联和已执行数包括
         要货单生成调拨单，销售订单生成出库单，销售订单生成销货单，销货单生成出库单，采购订单生成入库单，生产加工单生成产成品入库单，生产加工单生成材料出库单。
</a:t>
            </a:r>
            <a:r>
              <a:rPr kumimoji="1" lang="en-US" altLang="zh-CN" sz="1200" dirty="0"/>
              <a:t>【3】</a:t>
            </a:r>
            <a:r>
              <a:rPr kumimoji="1" lang="zh-CN" altLang="en-US" sz="1200" dirty="0"/>
              <a:t>支持</a:t>
            </a:r>
            <a:r>
              <a:rPr kumimoji="1" lang="en-US" altLang="zh-CN" sz="1200" dirty="0"/>
              <a:t>【T+</a:t>
            </a:r>
            <a:r>
              <a:rPr kumimoji="1" lang="zh-CN" altLang="en-US" sz="1200" dirty="0"/>
              <a:t>条形码解析</a:t>
            </a:r>
            <a:r>
              <a:rPr kumimoji="1" lang="en-US" altLang="zh-CN" sz="1200" dirty="0"/>
              <a:t>】</a:t>
            </a:r>
            <a:r>
              <a:rPr kumimoji="1" lang="zh-CN" altLang="en-US" sz="1200" dirty="0"/>
              <a:t>方案，</a:t>
            </a:r>
            <a:r>
              <a:rPr kumimoji="1" lang="en-US" altLang="zh-CN" sz="1200" dirty="0"/>
              <a:t>【</a:t>
            </a:r>
            <a:r>
              <a:rPr kumimoji="1" lang="zh-CN" altLang="en-US" sz="1200" dirty="0"/>
              <a:t>可以设置扫码条码解析出存货，数量，单价，生产日期，批次，自由项，货位，一键扫码，自动带出各项信息</a:t>
            </a:r>
            <a:r>
              <a:rPr kumimoji="1" lang="en-US" altLang="zh-CN" sz="1200" dirty="0"/>
              <a:t>】
【4】</a:t>
            </a:r>
            <a:r>
              <a:rPr kumimoji="1" lang="zh-CN" altLang="en-US" sz="1200" dirty="0"/>
              <a:t>支持</a:t>
            </a:r>
            <a:r>
              <a:rPr kumimoji="1" lang="en-US" altLang="zh-CN" sz="1200" dirty="0"/>
              <a:t>【T+</a:t>
            </a:r>
            <a:r>
              <a:rPr kumimoji="1" lang="zh-CN" altLang="en-US" sz="1200" dirty="0"/>
              <a:t>条形码对照方案</a:t>
            </a:r>
            <a:r>
              <a:rPr kumimoji="1" lang="en-US" altLang="zh-CN" sz="1200" dirty="0"/>
              <a:t>】</a:t>
            </a:r>
            <a:r>
              <a:rPr kumimoji="1" lang="zh-CN" altLang="en-US" sz="1200" dirty="0"/>
              <a:t>，根据</a:t>
            </a:r>
            <a:r>
              <a:rPr kumimoji="1" lang="en-US" altLang="zh-CN" sz="1200" dirty="0"/>
              <a:t>T+</a:t>
            </a:r>
            <a:r>
              <a:rPr kumimoji="1" lang="zh-CN" altLang="en-US" sz="1200" dirty="0"/>
              <a:t>条形码对照中指定条形码对照自由项关系扫码自动带出自由项
</a:t>
            </a:r>
            <a:r>
              <a:rPr kumimoji="1" lang="en-US" altLang="zh-CN" sz="1200" dirty="0"/>
              <a:t>【5】PDA</a:t>
            </a:r>
            <a:r>
              <a:rPr kumimoji="1" lang="zh-CN" altLang="en-US" sz="1200" dirty="0"/>
              <a:t>显示的自定义项，与存货自由项跟</a:t>
            </a:r>
            <a:r>
              <a:rPr kumimoji="1" lang="en-US" altLang="zh-CN" sz="1200" dirty="0"/>
              <a:t>T+</a:t>
            </a:r>
            <a:r>
              <a:rPr kumimoji="1" lang="zh-CN" altLang="en-US" sz="1200" dirty="0"/>
              <a:t>单据格式设置同步显示，可参照选择或解析带出。
</a:t>
            </a:r>
            <a:r>
              <a:rPr kumimoji="1" lang="en-US" altLang="zh-CN" sz="1200" dirty="0"/>
              <a:t>【6】PDA</a:t>
            </a:r>
            <a:r>
              <a:rPr kumimoji="1" lang="zh-CN" altLang="en-US" sz="1200" dirty="0"/>
              <a:t>上登陆人基础档案数据查看选择权限与</a:t>
            </a:r>
            <a:r>
              <a:rPr kumimoji="1" lang="en-US" altLang="zh-CN" sz="1200" dirty="0"/>
              <a:t>T+</a:t>
            </a:r>
            <a:r>
              <a:rPr kumimoji="1" lang="zh-CN" altLang="en-US" sz="1200" dirty="0"/>
              <a:t>系统设置保持一致
</a:t>
            </a:r>
            <a:r>
              <a:rPr kumimoji="1" lang="en-US" altLang="zh-CN" sz="1200" dirty="0"/>
              <a:t>【7】</a:t>
            </a:r>
            <a:r>
              <a:rPr kumimoji="1" lang="zh-CN" altLang="en-US" sz="1200" dirty="0"/>
              <a:t>支持多计量单位存货录入开单。多计量单位对应数量根据转换率自动折算。支持个别计价存货开单。
</a:t>
            </a:r>
            <a:r>
              <a:rPr kumimoji="1" lang="en-US" altLang="zh-CN" sz="1200" dirty="0"/>
              <a:t>【8】</a:t>
            </a:r>
            <a:r>
              <a:rPr kumimoji="1" lang="zh-CN" altLang="en-US" sz="1200" dirty="0"/>
              <a:t>支持</a:t>
            </a:r>
            <a:r>
              <a:rPr kumimoji="1" lang="en-US" altLang="zh-CN" sz="1200" dirty="0"/>
              <a:t>PDA</a:t>
            </a:r>
            <a:r>
              <a:rPr kumimoji="1" lang="zh-CN" altLang="en-US" sz="1200" dirty="0"/>
              <a:t>上查询单据审核，或者</a:t>
            </a:r>
            <a:r>
              <a:rPr kumimoji="1" lang="en-US" altLang="zh-CN" sz="1200" dirty="0"/>
              <a:t>PDA</a:t>
            </a:r>
            <a:r>
              <a:rPr kumimoji="1" lang="zh-CN" altLang="en-US" sz="1200" dirty="0"/>
              <a:t>开单时保存后自动审核。
</a:t>
            </a:r>
            <a:r>
              <a:rPr kumimoji="1" lang="en-US" altLang="zh-CN" sz="1200" dirty="0"/>
              <a:t>【9】</a:t>
            </a:r>
            <a:r>
              <a:rPr kumimoji="1" lang="zh-CN" altLang="en-US" sz="1200" dirty="0"/>
              <a:t>支持</a:t>
            </a:r>
            <a:r>
              <a:rPr kumimoji="1" lang="en-US" altLang="zh-CN" sz="1200" dirty="0"/>
              <a:t>T+12.1</a:t>
            </a:r>
            <a:r>
              <a:rPr kumimoji="1" lang="zh-CN" altLang="en-US" sz="1200" dirty="0"/>
              <a:t>以上至</a:t>
            </a:r>
            <a:r>
              <a:rPr kumimoji="1" lang="en-US" altLang="zh-CN" sz="1200" dirty="0"/>
              <a:t>T+</a:t>
            </a:r>
            <a:r>
              <a:rPr kumimoji="1" lang="zh-CN" altLang="en-US" sz="1200" dirty="0"/>
              <a:t>最新版本</a:t>
            </a:r>
            <a:r>
              <a:rPr kumimoji="1" lang="en-US" altLang="zh-CN" sz="1200" dirty="0"/>
              <a:t>T+13.0</a:t>
            </a:r>
            <a:r>
              <a:rPr kumimoji="1" lang="zh-CN" altLang="en-US" sz="1200" dirty="0"/>
              <a:t>，</a:t>
            </a:r>
            <a:r>
              <a:rPr kumimoji="1" lang="en-US" altLang="zh-CN" sz="1200" dirty="0"/>
              <a:t>15.0</a:t>
            </a:r>
            <a:r>
              <a:rPr kumimoji="1" lang="zh-CN" altLang="en-US" sz="1200" dirty="0"/>
              <a:t> 专属云。含标准普及专业版。
</a:t>
            </a:r>
            <a:r>
              <a:rPr kumimoji="1" lang="en-US" altLang="zh-CN" sz="1200" dirty="0"/>
              <a:t>【10】</a:t>
            </a:r>
            <a:r>
              <a:rPr kumimoji="1" lang="zh-CN" altLang="en-US" sz="1300" dirty="0">
                <a:highlight>
                  <a:srgbClr val="FFFF00"/>
                </a:highlight>
              </a:rPr>
              <a:t>不占用</a:t>
            </a:r>
            <a:r>
              <a:rPr kumimoji="1" lang="en-US" altLang="zh-CN" sz="1300" dirty="0">
                <a:highlight>
                  <a:srgbClr val="FFFF00"/>
                </a:highlight>
              </a:rPr>
              <a:t>T+</a:t>
            </a:r>
            <a:r>
              <a:rPr kumimoji="1" lang="zh-CN" altLang="en-US" sz="1300" dirty="0">
                <a:highlight>
                  <a:srgbClr val="FFFF00"/>
                </a:highlight>
              </a:rPr>
              <a:t>站点，不用购买移动仓管。软件买断，</a:t>
            </a:r>
            <a:r>
              <a:rPr kumimoji="1" lang="en-US" altLang="zh-CN" sz="1300" dirty="0">
                <a:highlight>
                  <a:srgbClr val="FFFF00"/>
                </a:highlight>
              </a:rPr>
              <a:t>PDA</a:t>
            </a:r>
            <a:r>
              <a:rPr kumimoji="1" lang="zh-CN" altLang="en-US" sz="1300" dirty="0">
                <a:highlight>
                  <a:srgbClr val="FFFF00"/>
                </a:highlight>
              </a:rPr>
              <a:t>硬件（如搭配购买）按三包售后</a:t>
            </a:r>
            <a:r>
              <a:rPr kumimoji="1" lang="zh-CN" altLang="en-US" sz="1200" dirty="0"/>
              <a:t>
</a:t>
            </a:r>
            <a:r>
              <a:rPr kumimoji="1" lang="en-US" altLang="zh-CN" sz="1200" dirty="0"/>
              <a:t>【11】</a:t>
            </a:r>
            <a:r>
              <a:rPr kumimoji="1" lang="zh-CN" altLang="en-US" sz="1200" dirty="0"/>
              <a:t>支持离线开单
</a:t>
            </a:r>
            <a:r>
              <a:rPr kumimoji="1" lang="en-US" altLang="zh-CN" sz="1200" dirty="0"/>
              <a:t>【12】</a:t>
            </a:r>
            <a:r>
              <a:rPr kumimoji="1" lang="zh-CN" altLang="en-US" sz="1200" dirty="0"/>
              <a:t>支持打印小票与定制开发打印票据模版
</a:t>
            </a:r>
            <a:r>
              <a:rPr kumimoji="1" lang="en-US" altLang="zh-CN" sz="1200" dirty="0"/>
              <a:t>【13】</a:t>
            </a:r>
            <a:r>
              <a:rPr kumimoji="1" lang="zh-CN" altLang="en-US" sz="1200" dirty="0"/>
              <a:t>支持一码多品的扫描。
</a:t>
            </a:r>
            <a:r>
              <a:rPr kumimoji="1" lang="en-US" altLang="zh-CN" sz="1200" dirty="0"/>
              <a:t>【14】</a:t>
            </a:r>
            <a:r>
              <a:rPr kumimoji="1" lang="zh-CN" altLang="en-US" sz="1200" dirty="0"/>
              <a:t>支持条码扫码唯一性控制，重复性校验。 
</a:t>
            </a:r>
            <a:r>
              <a:rPr kumimoji="1" lang="en-US" altLang="zh-CN" sz="1200" dirty="0"/>
              <a:t>【15】</a:t>
            </a:r>
            <a:r>
              <a:rPr kumimoji="1" lang="zh-CN" altLang="en-US" sz="1200" dirty="0"/>
              <a:t>每一种单据开单的时候，扫码带出存货后 支持携带以下几种单价类型的自动带出配置     成本价，零售价，采购价，最新售价，普通客户价，价格等级。参考成本。</a:t>
            </a:r>
            <a:r>
              <a:rPr kumimoji="1" lang="en-US" altLang="zh-CN" sz="1200" dirty="0"/>
              <a:t>X</a:t>
            </a:r>
            <a:r>
              <a:rPr kumimoji="1" lang="zh-CN" altLang="en-US" sz="1200" dirty="0"/>
              <a:t>级批发价（共十级，自己改变）
</a:t>
            </a:r>
            <a:r>
              <a:rPr kumimoji="1" lang="en-US" altLang="zh-CN" sz="1200" dirty="0"/>
              <a:t>【16】</a:t>
            </a:r>
            <a:r>
              <a:rPr kumimoji="1" lang="zh-CN" altLang="en-US" sz="1200" dirty="0"/>
              <a:t>支持序列号录入，</a:t>
            </a:r>
            <a:r>
              <a:rPr kumimoji="1" lang="en-US" altLang="zh-CN" sz="1200" dirty="0"/>
              <a:t>A</a:t>
            </a:r>
            <a:r>
              <a:rPr kumimoji="1" lang="zh-CN" altLang="en-US" sz="1200" dirty="0"/>
              <a:t>方式：扫描序列号出入库调拨直接开单，</a:t>
            </a:r>
            <a:r>
              <a:rPr kumimoji="1" lang="en-US" altLang="zh-CN" sz="1200" dirty="0"/>
              <a:t>B</a:t>
            </a:r>
            <a:r>
              <a:rPr kumimoji="1" lang="zh-CN" altLang="en-US" sz="1200" dirty="0"/>
              <a:t>方式：查询</a:t>
            </a:r>
            <a:r>
              <a:rPr kumimoji="1" lang="en-US" altLang="zh-CN" sz="1200" dirty="0"/>
              <a:t>T+</a:t>
            </a:r>
            <a:r>
              <a:rPr kumimoji="1" lang="zh-CN" altLang="en-US" sz="1200" dirty="0"/>
              <a:t>已经开好单据往上挂接扫描序列号，搭配</a:t>
            </a:r>
            <a:r>
              <a:rPr kumimoji="1" lang="en-US" altLang="zh-CN" sz="1200" dirty="0"/>
              <a:t>T+</a:t>
            </a:r>
            <a:r>
              <a:rPr kumimoji="1" lang="zh-CN" altLang="en-US" sz="1200" dirty="0"/>
              <a:t>序列号</a:t>
            </a:r>
            <a:r>
              <a:rPr kumimoji="1" lang="en-US" altLang="zh-CN" sz="1200" dirty="0"/>
              <a:t>PC</a:t>
            </a:r>
            <a:r>
              <a:rPr kumimoji="1" lang="zh-CN" altLang="en-US" sz="1200" dirty="0"/>
              <a:t>端插件可以进行一物一码防伪码的追溯。 
  </a:t>
            </a:r>
            <a:r>
              <a:rPr kumimoji="1" lang="en-US" altLang="zh-CN" sz="1200" dirty="0"/>
              <a:t>PDA</a:t>
            </a:r>
            <a:r>
              <a:rPr kumimoji="1" lang="zh-CN" altLang="en-US" sz="1200" dirty="0"/>
              <a:t>及</a:t>
            </a:r>
            <a:r>
              <a:rPr kumimoji="1" lang="en-US" altLang="zh-CN" sz="1200" dirty="0"/>
              <a:t>T+</a:t>
            </a:r>
            <a:r>
              <a:rPr kumimoji="1" lang="zh-CN" altLang="en-US" sz="1200" dirty="0"/>
              <a:t>序列号插件详细说明可以手机与</a:t>
            </a:r>
            <a:r>
              <a:rPr kumimoji="1" lang="en-US" altLang="zh-CN" sz="1200" dirty="0"/>
              <a:t>PC</a:t>
            </a:r>
            <a:r>
              <a:rPr kumimoji="1" lang="zh-CN" altLang="en-US" sz="1200" dirty="0"/>
              <a:t>端访问此链接。 </a:t>
            </a:r>
            <a:r>
              <a:rPr kumimoji="1" lang="en-US" altLang="zh-CN" sz="1200" dirty="0">
                <a:hlinkClick r:id="rId2"/>
              </a:rPr>
              <a:t>http://hyxdsoft.com.cn/product/showproduct.php?id=31</a:t>
            </a:r>
            <a:r>
              <a:rPr kumimoji="1" lang="zh-CN" alt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1681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2E9DA6-FFBA-AF4C-899B-50151201C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76" y="0"/>
            <a:ext cx="8911687" cy="1280890"/>
          </a:xfrm>
        </p:spPr>
        <p:txBody>
          <a:bodyPr/>
          <a:lstStyle/>
          <a:p>
            <a:r>
              <a:rPr kumimoji="1" lang="zh-CN" altLang="en-US" dirty="0"/>
              <a:t>扫描条码防重，唯一性校验</a:t>
            </a:r>
          </a:p>
        </p:txBody>
      </p:sp>
      <p:pic>
        <p:nvPicPr>
          <p:cNvPr id="5" name="内容占位符 4" descr="手机屏幕截图&#10;&#10;描述已自动生成">
            <a:extLst>
              <a:ext uri="{FF2B5EF4-FFF2-40B4-BE49-F238E27FC236}">
                <a16:creationId xmlns:a16="http://schemas.microsoft.com/office/drawing/2014/main" id="{B5D14871-8244-AA4A-860B-45079A4AC3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197" y="1280889"/>
            <a:ext cx="3933466" cy="8158301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8F92574-8068-8B43-93BD-300437B492BC}"/>
              </a:ext>
            </a:extLst>
          </p:cNvPr>
          <p:cNvSpPr txBox="1"/>
          <p:nvPr/>
        </p:nvSpPr>
        <p:spPr>
          <a:xfrm>
            <a:off x="4980372" y="1367161"/>
            <a:ext cx="730199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	</a:t>
            </a:r>
            <a:r>
              <a:rPr kumimoji="1" lang="zh-CN" altLang="en-US" dirty="0">
                <a:highlight>
                  <a:srgbClr val="FFFF00"/>
                </a:highlight>
              </a:rPr>
              <a:t>当应用到条码解析的时候，例如从条码中解析出 存货，数量</a:t>
            </a:r>
            <a:r>
              <a:rPr kumimoji="1" lang="en-US" altLang="zh-CN" dirty="0">
                <a:highlight>
                  <a:srgbClr val="FFFF00"/>
                </a:highlight>
              </a:rPr>
              <a:t>1</a:t>
            </a:r>
            <a:r>
              <a:rPr kumimoji="1" lang="zh-CN" altLang="en-US">
                <a:highlight>
                  <a:srgbClr val="FFFF00"/>
                </a:highlight>
              </a:rPr>
              <a:t>等，</a:t>
            </a:r>
            <a:endParaRPr kumimoji="1" lang="en-US" altLang="zh-CN" dirty="0">
              <a:highlight>
                <a:srgbClr val="FFFF00"/>
              </a:highlight>
            </a:endParaRPr>
          </a:p>
          <a:p>
            <a:r>
              <a:rPr kumimoji="1" lang="zh-CN" altLang="en-US" dirty="0">
                <a:highlight>
                  <a:srgbClr val="FFFF00"/>
                </a:highlight>
              </a:rPr>
              <a:t>此时每一个条码都不一样，因此会有以下两个需求：</a:t>
            </a:r>
            <a:endParaRPr kumimoji="1" lang="en-US" altLang="zh-CN" dirty="0">
              <a:highlight>
                <a:srgbClr val="FFFF00"/>
              </a:highlight>
            </a:endParaRPr>
          </a:p>
          <a:p>
            <a:endParaRPr kumimoji="1" lang="en-US" altLang="zh-CN" dirty="0">
              <a:highlight>
                <a:srgbClr val="FFFF00"/>
              </a:highlight>
            </a:endParaRPr>
          </a:p>
          <a:p>
            <a:endParaRPr kumimoji="1" lang="en-US" altLang="zh-CN" dirty="0">
              <a:highlight>
                <a:srgbClr val="FFFF00"/>
              </a:highlight>
            </a:endParaRPr>
          </a:p>
          <a:p>
            <a:r>
              <a:rPr kumimoji="1" lang="zh-CN" altLang="en-US" dirty="0">
                <a:highlight>
                  <a:srgbClr val="FFFF00"/>
                </a:highlight>
              </a:rPr>
              <a:t>勾选 条码不同分行   </a:t>
            </a:r>
            <a:r>
              <a:rPr kumimoji="1" lang="zh-CN" altLang="en-US" dirty="0"/>
              <a:t>每个条码都唯一，相同存货对应不同的条码</a:t>
            </a:r>
            <a:endParaRPr kumimoji="1" lang="en-US" altLang="zh-CN" dirty="0"/>
          </a:p>
          <a:p>
            <a:r>
              <a:rPr kumimoji="1" lang="zh-CN" altLang="en-US" dirty="0"/>
              <a:t>会形成每一行一个条码，数量</a:t>
            </a:r>
            <a:r>
              <a:rPr kumimoji="1" lang="en-US" altLang="zh-CN" dirty="0"/>
              <a:t>1</a:t>
            </a:r>
            <a:r>
              <a:rPr kumimoji="1" lang="zh-CN" altLang="en-US" dirty="0"/>
              <a:t>的形式上传到</a:t>
            </a:r>
            <a:r>
              <a:rPr kumimoji="1" lang="en-US" altLang="zh-CN" dirty="0"/>
              <a:t>T+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>
                <a:highlight>
                  <a:srgbClr val="FFFF00"/>
                </a:highlight>
              </a:rPr>
              <a:t>勾选条码防重：</a:t>
            </a:r>
            <a:r>
              <a:rPr kumimoji="1" lang="zh-CN" altLang="en-US" dirty="0"/>
              <a:t>每个条码都唯一，相同存货对应不同的条码 在一个单</a:t>
            </a:r>
            <a:endParaRPr kumimoji="1" lang="en-US" altLang="zh-CN" dirty="0"/>
          </a:p>
          <a:p>
            <a:r>
              <a:rPr kumimoji="1" lang="zh-CN" altLang="en-US" dirty="0"/>
              <a:t>内只能扫一遍。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8244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PDA</a:t>
            </a:r>
            <a:r>
              <a:rPr kumimoji="1" lang="zh-CN" altLang="en-US" dirty="0"/>
              <a:t>标准自带解析规则</a:t>
            </a:r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4931" y="1444603"/>
            <a:ext cx="2598431" cy="4619434"/>
          </a:xfrm>
        </p:spPr>
      </p:pic>
      <p:sp>
        <p:nvSpPr>
          <p:cNvPr id="5" name="文本框 4"/>
          <p:cNvSpPr txBox="1"/>
          <p:nvPr/>
        </p:nvSpPr>
        <p:spPr>
          <a:xfrm>
            <a:off x="2021605" y="1780991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解析方式</a:t>
            </a:r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886064" y="6064037"/>
            <a:ext cx="113255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只要在</a:t>
            </a:r>
            <a:r>
              <a:rPr kumimoji="1" lang="en-US" altLang="zh-CN" dirty="0"/>
              <a:t>PDA</a:t>
            </a:r>
            <a:r>
              <a:rPr kumimoji="1" lang="zh-CN" altLang="en-US" dirty="0"/>
              <a:t> 恒友通 </a:t>
            </a:r>
            <a:r>
              <a:rPr kumimoji="1" lang="en-US" altLang="zh-CN" dirty="0"/>
              <a:t>T+</a:t>
            </a:r>
            <a:r>
              <a:rPr kumimoji="1" lang="zh-CN" altLang="en-US" dirty="0"/>
              <a:t> 开单应用中设置 好解析规则，那么就可以自动拆分条形码中的批次，数量，单价等信息</a:t>
            </a:r>
            <a:endParaRPr kumimoji="1" lang="en-US" altLang="zh-CN" dirty="0"/>
          </a:p>
          <a:p>
            <a:r>
              <a:rPr kumimoji="1" lang="en-US" altLang="zh-CN" dirty="0"/>
              <a:t>				</a:t>
            </a:r>
            <a:r>
              <a:rPr kumimoji="1" lang="zh-CN" altLang="en-US" dirty="0"/>
              <a:t>下面我们以一个单据做一个演示，其他单据同样也可以采取此解析方式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3073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3E86431-0D46-8E43-B4E2-BE289F376E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02" y="1270575"/>
            <a:ext cx="3378200" cy="508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84DC64E-FD91-564D-A3A4-078E1C8C92A5}"/>
              </a:ext>
            </a:extLst>
          </p:cNvPr>
          <p:cNvSpPr txBox="1"/>
          <p:nvPr/>
        </p:nvSpPr>
        <p:spPr>
          <a:xfrm>
            <a:off x="749502" y="51900"/>
            <a:ext cx="10362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T+PDA</a:t>
            </a:r>
            <a:r>
              <a:rPr kumimoji="1" lang="zh-CN" altLang="en-US" dirty="0"/>
              <a:t>恒友通 条码解析示例：</a:t>
            </a:r>
            <a:r>
              <a:rPr kumimoji="1" lang="en-US" altLang="zh-CN" dirty="0"/>
              <a:t>	</a:t>
            </a:r>
            <a:r>
              <a:rPr kumimoji="1" lang="zh-CN" altLang="en-US" dirty="0"/>
              <a:t>下面我们以一个单据做一个演示，其他单据同样也可以采取此解析方式</a:t>
            </a:r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8303713-3301-6F46-AE28-1C7BD7146C2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5956" y="961071"/>
            <a:ext cx="3175739" cy="584502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084BE33-75E0-0F4C-8DE9-B8B0046E0EE6}"/>
              </a:ext>
            </a:extLst>
          </p:cNvPr>
          <p:cNvSpPr txBox="1"/>
          <p:nvPr/>
        </p:nvSpPr>
        <p:spPr>
          <a:xfrm>
            <a:off x="4839175" y="1259176"/>
            <a:ext cx="23853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PDA</a:t>
            </a:r>
            <a:r>
              <a:rPr kumimoji="1" lang="zh-CN" altLang="en-US" dirty="0"/>
              <a:t>扫描左侧二维码后，自动</a:t>
            </a:r>
            <a:r>
              <a:rPr kumimoji="1" lang="zh-CN" altLang="en-US"/>
              <a:t>带出右侧红</a:t>
            </a:r>
            <a:r>
              <a:rPr kumimoji="1" lang="zh-CN" altLang="en-US" dirty="0"/>
              <a:t>框所示的信息，经过多次解析扫描不同条码后点击保存，即可上传到</a:t>
            </a:r>
            <a:r>
              <a:rPr kumimoji="1" lang="en-US" altLang="zh-CN" dirty="0"/>
              <a:t>T+</a:t>
            </a:r>
            <a:r>
              <a:rPr kumimoji="1" lang="zh-CN" altLang="en-US" dirty="0"/>
              <a:t>中的相应单据中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4136E4D-491F-1641-938A-AE42AF83BA8F}"/>
              </a:ext>
            </a:extLst>
          </p:cNvPr>
          <p:cNvSpPr txBox="1"/>
          <p:nvPr/>
        </p:nvSpPr>
        <p:spPr>
          <a:xfrm>
            <a:off x="4641114" y="3244334"/>
            <a:ext cx="29097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北京恒友信达软件</a:t>
            </a:r>
            <a:br>
              <a:rPr kumimoji="1" lang="en-US" altLang="zh-CN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</a:br>
            <a:r>
              <a:rPr kumimoji="1" lang="zh-CN" altLang="en-US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电话：</a:t>
            </a:r>
            <a:r>
              <a:rPr kumimoji="1" lang="en-US" altLang="zh-CN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18519265983</a:t>
            </a:r>
            <a:r>
              <a:rPr kumimoji="1" lang="zh-CN" altLang="en-US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（</a:t>
            </a:r>
            <a:r>
              <a:rPr kumimoji="1" lang="en-US" altLang="zh-CN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WX</a:t>
            </a:r>
            <a:r>
              <a:rPr kumimoji="1" lang="zh-CN" altLang="en-US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）</a:t>
            </a:r>
            <a:endParaRPr kumimoji="1" lang="en-US" altLang="zh-CN" u="sng" dirty="0">
              <a:solidFill>
                <a:schemeClr val="accent5"/>
              </a:solidFill>
              <a:latin typeface="STFangsong" charset="-122"/>
              <a:ea typeface="STFangsong" charset="-122"/>
              <a:cs typeface="STFangsong" charset="-122"/>
            </a:endParaRPr>
          </a:p>
          <a:p>
            <a:r>
              <a:rPr kumimoji="1" lang="zh-CN" altLang="en-US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企业</a:t>
            </a:r>
            <a:r>
              <a:rPr kumimoji="1" lang="en-US" altLang="zh-CN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QQ</a:t>
            </a:r>
            <a:r>
              <a:rPr kumimoji="1" lang="zh-CN" altLang="en-US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：</a:t>
            </a:r>
            <a:r>
              <a:rPr kumimoji="1" lang="en-US" altLang="zh-CN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182041943</a:t>
            </a:r>
            <a:endParaRPr kumimoji="1" lang="zh-CN" altLang="en-US" u="sng" dirty="0">
              <a:solidFill>
                <a:schemeClr val="accent5"/>
              </a:solidFill>
              <a:latin typeface="STFangsong" charset="-122"/>
              <a:ea typeface="STFangsong" charset="-122"/>
              <a:cs typeface="STFangsong" charset="-122"/>
            </a:endParaRPr>
          </a:p>
          <a:p>
            <a:endParaRPr kumimoji="1" lang="zh-CN" altLang="en-US" dirty="0"/>
          </a:p>
        </p:txBody>
      </p:sp>
      <p:pic>
        <p:nvPicPr>
          <p:cNvPr id="10" name="内容占位符 4">
            <a:extLst>
              <a:ext uri="{FF2B5EF4-FFF2-40B4-BE49-F238E27FC236}">
                <a16:creationId xmlns:a16="http://schemas.microsoft.com/office/drawing/2014/main" id="{902E71F3-FAAE-094D-9B8B-17AFFFF063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1114" y="4122498"/>
            <a:ext cx="2735502" cy="2735502"/>
          </a:xfrm>
        </p:spPr>
      </p:pic>
    </p:spTree>
    <p:extLst>
      <p:ext uri="{BB962C8B-B14F-4D97-AF65-F5344CB8AC3E}">
        <p14:creationId xmlns:p14="http://schemas.microsoft.com/office/powerpoint/2010/main" val="3388017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PDA</a:t>
            </a:r>
            <a:r>
              <a:rPr kumimoji="1" lang="zh-CN" altLang="en-US" dirty="0"/>
              <a:t>应用</a:t>
            </a:r>
            <a:r>
              <a:rPr kumimoji="1" lang="en-US" altLang="zh-CN" dirty="0"/>
              <a:t>T+</a:t>
            </a:r>
            <a:r>
              <a:rPr kumimoji="1" lang="zh-CN" altLang="en-US" dirty="0"/>
              <a:t>条码解析规则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495" y="2133600"/>
            <a:ext cx="5358835" cy="3778250"/>
          </a:xfrm>
        </p:spPr>
      </p:pic>
      <p:sp>
        <p:nvSpPr>
          <p:cNvPr id="5" name="文本框 4"/>
          <p:cNvSpPr txBox="1"/>
          <p:nvPr/>
        </p:nvSpPr>
        <p:spPr>
          <a:xfrm>
            <a:off x="2021605" y="1780991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解析方式</a:t>
            </a:r>
            <a:r>
              <a:rPr kumimoji="1" lang="en-US" altLang="zh-CN" dirty="0"/>
              <a:t>2</a:t>
            </a:r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746760" y="5846050"/>
            <a:ext cx="10030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/>
              <a:t>在存货中设置好自由项，</a:t>
            </a:r>
            <a:r>
              <a:rPr kumimoji="1" lang="en-US" altLang="zh-CN" sz="2400" dirty="0"/>
              <a:t>PDA</a:t>
            </a:r>
            <a:r>
              <a:rPr kumimoji="1" lang="zh-CN" altLang="en-US" sz="2400" dirty="0"/>
              <a:t>会自动根据识别出来的存货动态加载自由项</a:t>
            </a:r>
          </a:p>
        </p:txBody>
      </p:sp>
    </p:spTree>
    <p:extLst>
      <p:ext uri="{BB962C8B-B14F-4D97-AF65-F5344CB8AC3E}">
        <p14:creationId xmlns:p14="http://schemas.microsoft.com/office/powerpoint/2010/main" val="803101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640" y="1289395"/>
            <a:ext cx="11018838" cy="4577501"/>
          </a:xfrm>
        </p:spPr>
      </p:pic>
      <p:sp>
        <p:nvSpPr>
          <p:cNvPr id="5" name="文本框 4"/>
          <p:cNvSpPr txBox="1"/>
          <p:nvPr/>
        </p:nvSpPr>
        <p:spPr>
          <a:xfrm>
            <a:off x="3187985" y="371977"/>
            <a:ext cx="539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/>
              <a:t> </a:t>
            </a:r>
            <a:r>
              <a:rPr kumimoji="1" lang="en-US" altLang="zh-CN" sz="3200" dirty="0"/>
              <a:t>T+</a:t>
            </a:r>
            <a:r>
              <a:rPr kumimoji="1" lang="zh-CN" altLang="en-US" sz="3200" dirty="0"/>
              <a:t> 中新建一个条码解析方案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392680" y="6098306"/>
            <a:ext cx="8250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/>
              <a:t>支持</a:t>
            </a:r>
            <a:r>
              <a:rPr kumimoji="1" lang="en-US" altLang="zh-CN" sz="2400" dirty="0"/>
              <a:t>9</a:t>
            </a:r>
            <a:r>
              <a:rPr kumimoji="1" lang="zh-CN" altLang="en-US" sz="2400" dirty="0"/>
              <a:t>个自由项 </a:t>
            </a:r>
            <a:r>
              <a:rPr kumimoji="1" lang="en-US" altLang="zh-CN" sz="2400" dirty="0"/>
              <a:t>+</a:t>
            </a:r>
            <a:r>
              <a:rPr kumimoji="1" lang="zh-CN" altLang="en-US" sz="2400" dirty="0"/>
              <a:t> 存货编码 存货条码，批次，生产日期 解析</a:t>
            </a:r>
          </a:p>
        </p:txBody>
      </p:sp>
    </p:spTree>
    <p:extLst>
      <p:ext uri="{BB962C8B-B14F-4D97-AF65-F5344CB8AC3E}">
        <p14:creationId xmlns:p14="http://schemas.microsoft.com/office/powerpoint/2010/main" val="879703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0"/>
            <a:ext cx="9494520" cy="7550537"/>
          </a:xfrm>
        </p:spPr>
      </p:pic>
      <p:sp>
        <p:nvSpPr>
          <p:cNvPr id="8" name="文本框 7"/>
          <p:cNvSpPr txBox="1"/>
          <p:nvPr/>
        </p:nvSpPr>
        <p:spPr>
          <a:xfrm>
            <a:off x="8945880" y="853142"/>
            <a:ext cx="288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T+</a:t>
            </a:r>
            <a:r>
              <a:rPr kumimoji="1" lang="zh-CN" altLang="en-US" sz="2400" dirty="0"/>
              <a:t>对应的自由项枚举</a:t>
            </a:r>
          </a:p>
        </p:txBody>
      </p:sp>
    </p:spTree>
    <p:extLst>
      <p:ext uri="{BB962C8B-B14F-4D97-AF65-F5344CB8AC3E}">
        <p14:creationId xmlns:p14="http://schemas.microsoft.com/office/powerpoint/2010/main" val="1001634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270" y="298688"/>
            <a:ext cx="3567493" cy="6342212"/>
          </a:xfrm>
        </p:spPr>
      </p:pic>
      <p:sp>
        <p:nvSpPr>
          <p:cNvPr id="5" name="文本框 4"/>
          <p:cNvSpPr txBox="1"/>
          <p:nvPr/>
        </p:nvSpPr>
        <p:spPr>
          <a:xfrm>
            <a:off x="563880" y="80772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扫描的条形码为。</a:t>
            </a:r>
            <a:r>
              <a:rPr kumimoji="1" lang="en-US" altLang="zh-CN" dirty="0"/>
              <a:t>HY6999999990001001nq</a:t>
            </a:r>
            <a:endParaRPr kumimoji="1"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63880" y="1630680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根据条码解析方案：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3880" y="2453640"/>
            <a:ext cx="416973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拆解为：</a:t>
            </a:r>
            <a:endParaRPr kumimoji="1" lang="en-US" altLang="zh-CN" dirty="0"/>
          </a:p>
          <a:p>
            <a:r>
              <a:rPr kumimoji="1" lang="zh-CN" altLang="en-US" dirty="0"/>
              <a:t>商品：截取</a:t>
            </a:r>
            <a:r>
              <a:rPr kumimoji="1" lang="en-US" altLang="zh-CN" dirty="0"/>
              <a:t>699999999</a:t>
            </a:r>
            <a:r>
              <a:rPr kumimoji="1" lang="zh-CN" altLang="en-US" dirty="0"/>
              <a:t> 识别成功</a:t>
            </a:r>
            <a:endParaRPr kumimoji="1" lang="en-US" altLang="zh-CN" dirty="0"/>
          </a:p>
          <a:p>
            <a:r>
              <a:rPr kumimoji="1" lang="zh-CN" altLang="en-US" dirty="0"/>
              <a:t>批次：截取</a:t>
            </a:r>
            <a:r>
              <a:rPr kumimoji="1" lang="en-US" altLang="zh-CN" dirty="0"/>
              <a:t>nq</a:t>
            </a:r>
            <a:r>
              <a:rPr kumimoji="1" lang="zh-CN" altLang="en-US" dirty="0"/>
              <a:t> 识别成功</a:t>
            </a:r>
            <a:endParaRPr kumimoji="1" lang="en-US" altLang="zh-CN" dirty="0"/>
          </a:p>
          <a:p>
            <a:r>
              <a:rPr kumimoji="1" lang="zh-CN" altLang="en-US" dirty="0"/>
              <a:t>颜色（自由项</a:t>
            </a:r>
            <a:r>
              <a:rPr kumimoji="1" lang="en-US" altLang="zh-CN" dirty="0"/>
              <a:t>1</a:t>
            </a:r>
            <a:r>
              <a:rPr kumimoji="1" lang="zh-CN" altLang="en-US" dirty="0"/>
              <a:t>）：</a:t>
            </a:r>
            <a:r>
              <a:rPr kumimoji="1" lang="en-US" altLang="zh-CN" dirty="0"/>
              <a:t>0001</a:t>
            </a:r>
            <a:r>
              <a:rPr kumimoji="1" lang="zh-CN" altLang="en-US" dirty="0"/>
              <a:t> 对应黑色  </a:t>
            </a:r>
            <a:r>
              <a:rPr kumimoji="1" lang="en-US" altLang="zh-CN" dirty="0"/>
              <a:t>OK</a:t>
            </a:r>
          </a:p>
          <a:p>
            <a:r>
              <a:rPr kumimoji="1" lang="zh-CN" altLang="en-US" dirty="0"/>
              <a:t>尺码（自由项</a:t>
            </a:r>
            <a:r>
              <a:rPr kumimoji="1" lang="en-US" altLang="zh-CN" dirty="0"/>
              <a:t>2</a:t>
            </a:r>
            <a:r>
              <a:rPr kumimoji="1" lang="zh-CN" altLang="en-US" dirty="0"/>
              <a:t>）：</a:t>
            </a:r>
            <a:r>
              <a:rPr kumimoji="1" lang="en-US" altLang="zh-CN" dirty="0"/>
              <a:t>001</a:t>
            </a:r>
            <a:r>
              <a:rPr kumimoji="1" lang="zh-CN" altLang="en-US" dirty="0"/>
              <a:t>对应 </a:t>
            </a:r>
            <a:r>
              <a:rPr kumimoji="1" lang="en-US" altLang="zh-CN" dirty="0" err="1"/>
              <a:t>nn</a:t>
            </a:r>
            <a:r>
              <a:rPr kumimoji="1" lang="zh-CN" altLang="en-US" dirty="0"/>
              <a:t>   </a:t>
            </a:r>
            <a:r>
              <a:rPr kumimoji="1" lang="en-US" altLang="zh-CN" dirty="0"/>
              <a:t>OK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支持</a:t>
            </a:r>
            <a:r>
              <a:rPr kumimoji="1" lang="en-US" altLang="zh-CN" dirty="0"/>
              <a:t>9</a:t>
            </a:r>
            <a:r>
              <a:rPr kumimoji="1" lang="zh-CN" altLang="en-US" dirty="0"/>
              <a:t>个自由项的识别</a:t>
            </a:r>
            <a:endParaRPr kumimoji="1" lang="en-US" altLang="zh-CN" dirty="0"/>
          </a:p>
          <a:p>
            <a:r>
              <a:rPr kumimoji="1" lang="zh-CN" altLang="en-US" dirty="0"/>
              <a:t>支持批次解析，生产日期的解析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63880" y="5169425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北京恒友信达软件</a:t>
            </a:r>
            <a:br>
              <a:rPr kumimoji="1" lang="en-US" altLang="zh-CN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</a:br>
            <a:r>
              <a:rPr kumimoji="1" lang="zh-CN" altLang="en-US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电话：</a:t>
            </a:r>
            <a:r>
              <a:rPr kumimoji="1" lang="en-US" altLang="zh-CN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18519265983</a:t>
            </a:r>
            <a:r>
              <a:rPr kumimoji="1" lang="zh-CN" altLang="en-US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（</a:t>
            </a:r>
            <a:r>
              <a:rPr kumimoji="1" lang="en-US" altLang="zh-CN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WX</a:t>
            </a:r>
            <a:r>
              <a:rPr kumimoji="1" lang="zh-CN" altLang="en-US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）</a:t>
            </a:r>
            <a:endParaRPr kumimoji="1" lang="en-US" altLang="zh-CN" sz="2400" u="sng" dirty="0">
              <a:solidFill>
                <a:schemeClr val="accent5"/>
              </a:solidFill>
              <a:latin typeface="STFangsong" charset="-122"/>
              <a:ea typeface="STFangsong" charset="-122"/>
              <a:cs typeface="STFangsong" charset="-122"/>
            </a:endParaRPr>
          </a:p>
          <a:p>
            <a:r>
              <a:rPr kumimoji="1" lang="zh-CN" altLang="en-US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企业</a:t>
            </a:r>
            <a:r>
              <a:rPr kumimoji="1" lang="en-US" altLang="zh-CN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QQ</a:t>
            </a:r>
            <a:r>
              <a:rPr kumimoji="1" lang="zh-CN" altLang="en-US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：</a:t>
            </a:r>
            <a:r>
              <a:rPr kumimoji="1" lang="en-US" altLang="zh-CN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182041943</a:t>
            </a:r>
            <a:endParaRPr kumimoji="1" lang="zh-CN" altLang="en-US" sz="2400" u="sng" dirty="0">
              <a:solidFill>
                <a:schemeClr val="accent5"/>
              </a:solidFill>
              <a:latin typeface="STFangsong" charset="-122"/>
              <a:ea typeface="STFangsong" charset="-122"/>
              <a:cs typeface="STFangsong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869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839" y="694141"/>
            <a:ext cx="11534591" cy="5950499"/>
          </a:xfrm>
        </p:spPr>
      </p:pic>
      <p:sp>
        <p:nvSpPr>
          <p:cNvPr id="4" name="文本框 3"/>
          <p:cNvSpPr txBox="1"/>
          <p:nvPr/>
        </p:nvSpPr>
        <p:spPr>
          <a:xfrm>
            <a:off x="1844040" y="152400"/>
            <a:ext cx="8953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/>
              <a:t>再多扫几个存货试试一起开单的效果，上传到</a:t>
            </a:r>
            <a:r>
              <a:rPr kumimoji="1" lang="en-US" altLang="zh-CN" sz="2400" dirty="0"/>
              <a:t>T+</a:t>
            </a:r>
            <a:r>
              <a:rPr kumimoji="1" lang="zh-CN" altLang="en-US" sz="2400" dirty="0"/>
              <a:t>成功后。打开</a:t>
            </a:r>
            <a:r>
              <a:rPr kumimoji="1" lang="en-US" altLang="zh-CN" sz="2400" dirty="0"/>
              <a:t>T+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34443581"/>
      </p:ext>
    </p:extLst>
  </p:cSld>
  <p:clrMapOvr>
    <a:masterClrMapping/>
  </p:clrMapOvr>
</p:sld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500</TotalTime>
  <Words>1651</Words>
  <Application>Microsoft Macintosh PowerPoint</Application>
  <PresentationFormat>宽屏</PresentationFormat>
  <Paragraphs>112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等线</vt:lpstr>
      <vt:lpstr>STFangsong</vt:lpstr>
      <vt:lpstr>Baoli SC</vt:lpstr>
      <vt:lpstr>Arial</vt:lpstr>
      <vt:lpstr>Century Gothic</vt:lpstr>
      <vt:lpstr>Wingdings 3</vt:lpstr>
      <vt:lpstr>丝状</vt:lpstr>
      <vt:lpstr>T+恒友通PDA移动开单2022版</vt:lpstr>
      <vt:lpstr>版本简介</vt:lpstr>
      <vt:lpstr>PowerPoint 演示文稿</vt:lpstr>
      <vt:lpstr>报表查询</vt:lpstr>
      <vt:lpstr>系统参数</vt:lpstr>
      <vt:lpstr>支持手机，自有安卓设备</vt:lpstr>
      <vt:lpstr>核验，自验单，捡货：</vt:lpstr>
      <vt:lpstr>引用验单，根据上游单据生单：</vt:lpstr>
      <vt:lpstr>网络不好怎么办-离线存单，在线上传</vt:lpstr>
      <vt:lpstr>固定计量，浮动计量存货开单</vt:lpstr>
      <vt:lpstr>单据审核</vt:lpstr>
      <vt:lpstr>都支持哪些单据呢（无需购买移动仓管，非按年收费。支持T+12.1以上至T+最新版本 ，T+13.0，15.0 专属云。含标准普及专业版 ）</vt:lpstr>
      <vt:lpstr>扫描条码防重，唯一性校验</vt:lpstr>
      <vt:lpstr>PDA标准自带解析规则</vt:lpstr>
      <vt:lpstr>PowerPoint 演示文稿</vt:lpstr>
      <vt:lpstr>PDA应用T+条码解析规则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T+恒友通PDA条码解析说明</dc:title>
  <dc:creator>Microsoft Office 用户</dc:creator>
  <cp:lastModifiedBy>V21667</cp:lastModifiedBy>
  <cp:revision>183</cp:revision>
  <dcterms:created xsi:type="dcterms:W3CDTF">2019-01-08T04:24:46Z</dcterms:created>
  <dcterms:modified xsi:type="dcterms:W3CDTF">2022-04-20T09:14:36Z</dcterms:modified>
</cp:coreProperties>
</file>